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1" r:id="rId4"/>
    <p:sldMasterId id="2147483672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</p:sldIdLst>
  <p:sldSz cy="6858000" cx="12192000"/>
  <p:notesSz cx="6858000" cy="9144000"/>
  <p:embeddedFontLst>
    <p:embeddedFont>
      <p:font typeface="Roboto Condensed"/>
      <p:regular r:id="rId24"/>
      <p:bold r:id="rId25"/>
      <p:italic r:id="rId26"/>
      <p:boldItalic r:id="rId27"/>
    </p:embeddedFont>
    <p:embeddedFont>
      <p:font typeface="Roboto Condensed Light"/>
      <p:regular r:id="rId28"/>
      <p:bold r:id="rId29"/>
      <p:italic r:id="rId30"/>
      <p:boldItalic r:id="rId31"/>
    </p:embeddedFont>
    <p:embeddedFont>
      <p:font typeface="Helvetica Neue"/>
      <p:regular r:id="rId32"/>
      <p:bold r:id="rId33"/>
      <p:italic r:id="rId34"/>
      <p:boldItalic r:id="rId35"/>
    </p:embeddedFont>
    <p:embeddedFont>
      <p:font typeface="Advent Pro"/>
      <p:regular r:id="rId36"/>
      <p:bold r:id="rId37"/>
      <p:italic r:id="rId38"/>
      <p:boldItalic r:id="rId39"/>
    </p:embeddedFont>
    <p:embeddedFont>
      <p:font typeface="Archivo Black"/>
      <p:regular r:id="rId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777">
          <p15:clr>
            <a:srgbClr val="A4A3A4"/>
          </p15:clr>
        </p15:guide>
        <p15:guide id="2" pos="381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777" orient="horz"/>
        <p:guide pos="3817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ArchivoBlack-regular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font" Target="fonts/RobotoCondensed-regular.fntdata"/><Relationship Id="rId23" Type="http://schemas.openxmlformats.org/officeDocument/2006/relationships/slide" Target="slides/slide17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RobotoCondensed-italic.fntdata"/><Relationship Id="rId25" Type="http://schemas.openxmlformats.org/officeDocument/2006/relationships/font" Target="fonts/RobotoCondensed-bold.fntdata"/><Relationship Id="rId28" Type="http://schemas.openxmlformats.org/officeDocument/2006/relationships/font" Target="fonts/RobotoCondensedLight-regular.fntdata"/><Relationship Id="rId27" Type="http://schemas.openxmlformats.org/officeDocument/2006/relationships/font" Target="fonts/RobotoCondensed-bold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RobotoCondensedLight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obotoCondensedLight-boldItalic.fntdata"/><Relationship Id="rId30" Type="http://schemas.openxmlformats.org/officeDocument/2006/relationships/font" Target="fonts/RobotoCondensedLight-italic.fntdata"/><Relationship Id="rId11" Type="http://schemas.openxmlformats.org/officeDocument/2006/relationships/slide" Target="slides/slide5.xml"/><Relationship Id="rId33" Type="http://schemas.openxmlformats.org/officeDocument/2006/relationships/font" Target="fonts/HelveticaNeue-bold.fntdata"/><Relationship Id="rId10" Type="http://schemas.openxmlformats.org/officeDocument/2006/relationships/slide" Target="slides/slide4.xml"/><Relationship Id="rId32" Type="http://schemas.openxmlformats.org/officeDocument/2006/relationships/font" Target="fonts/HelveticaNeue-regular.fntdata"/><Relationship Id="rId13" Type="http://schemas.openxmlformats.org/officeDocument/2006/relationships/slide" Target="slides/slide7.xml"/><Relationship Id="rId35" Type="http://schemas.openxmlformats.org/officeDocument/2006/relationships/font" Target="fonts/HelveticaNeue-boldItalic.fntdata"/><Relationship Id="rId12" Type="http://schemas.openxmlformats.org/officeDocument/2006/relationships/slide" Target="slides/slide6.xml"/><Relationship Id="rId34" Type="http://schemas.openxmlformats.org/officeDocument/2006/relationships/font" Target="fonts/HelveticaNeue-italic.fntdata"/><Relationship Id="rId15" Type="http://schemas.openxmlformats.org/officeDocument/2006/relationships/slide" Target="slides/slide9.xml"/><Relationship Id="rId37" Type="http://schemas.openxmlformats.org/officeDocument/2006/relationships/font" Target="fonts/AdventPro-bold.fntdata"/><Relationship Id="rId14" Type="http://schemas.openxmlformats.org/officeDocument/2006/relationships/slide" Target="slides/slide8.xml"/><Relationship Id="rId36" Type="http://schemas.openxmlformats.org/officeDocument/2006/relationships/font" Target="fonts/AdventPro-regular.fntdata"/><Relationship Id="rId17" Type="http://schemas.openxmlformats.org/officeDocument/2006/relationships/slide" Target="slides/slide11.xml"/><Relationship Id="rId39" Type="http://schemas.openxmlformats.org/officeDocument/2006/relationships/font" Target="fonts/AdventPro-boldItalic.fntdata"/><Relationship Id="rId16" Type="http://schemas.openxmlformats.org/officeDocument/2006/relationships/slide" Target="slides/slide10.xml"/><Relationship Id="rId38" Type="http://schemas.openxmlformats.org/officeDocument/2006/relationships/font" Target="fonts/AdventPro-italic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s-E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8" name="Google Shape;108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209f53e771_0_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2209f53e771_0_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g2209f53e771_0_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21e68210098_0_48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21e68210098_0_48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g21e68210098_0_48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21e68210098_0_43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g21e68210098_0_4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21e68210098_0_49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g21e68210098_0_49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2209f53e771_0_2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g2209f53e771_0_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2209f53e771_0_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2209f53e771_0_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g2209f53e771_0_1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2209f53e771_0_4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g2209f53e771_0_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2209f53e771_0_5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2209f53e771_0_5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Task: Comparing Mask RCNN (bad ) w/ the Superpixel HSV</a:t>
            </a:r>
            <a:endParaRPr/>
          </a:p>
        </p:txBody>
      </p:sp>
      <p:sp>
        <p:nvSpPr>
          <p:cNvPr id="309" name="Google Shape;309;g2209f53e771_0_5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1e6821009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21e6821009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21e68210098_0_45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g21e68210098_0_45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1e68210098_0_17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1e68210098_0_17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g21e68210098_0_17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1e68210098_0_7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21e68210098_0_71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g21e68210098_0_71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1e7429cd77_0_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g21e7429cd77_0_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9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er">
  <p:cSld name="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/>
          <p:nvPr>
            <p:ph idx="2" type="pic"/>
          </p:nvPr>
        </p:nvSpPr>
        <p:spPr>
          <a:xfrm>
            <a:off x="6458593" y="1136179"/>
            <a:ext cx="2215107" cy="3965703"/>
          </a:xfrm>
          <a:prstGeom prst="roundRect">
            <a:avLst>
              <a:gd fmla="val 0" name="adj"/>
            </a:avLst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" name="Google Shape;17;p2"/>
          <p:cNvSpPr/>
          <p:nvPr>
            <p:ph idx="3" type="pic"/>
          </p:nvPr>
        </p:nvSpPr>
        <p:spPr>
          <a:xfrm>
            <a:off x="9543316" y="4275986"/>
            <a:ext cx="2215107" cy="3965703"/>
          </a:xfrm>
          <a:prstGeom prst="roundRect">
            <a:avLst>
              <a:gd fmla="val 0" name="adj"/>
            </a:avLst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creen-description">
  <p:cSld name="Screen-description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/>
          <p:nvPr>
            <p:ph idx="2" type="pic"/>
          </p:nvPr>
        </p:nvSpPr>
        <p:spPr>
          <a:xfrm>
            <a:off x="2161259" y="1527927"/>
            <a:ext cx="2215107" cy="3965703"/>
          </a:xfrm>
          <a:prstGeom prst="roundRect">
            <a:avLst>
              <a:gd fmla="val 0" name="adj"/>
            </a:avLst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Diseño personalizado">
  <p:cSld name="3_Diseño personalizado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3"/>
          <p:cNvSpPr/>
          <p:nvPr>
            <p:ph idx="2" type="pic"/>
          </p:nvPr>
        </p:nvSpPr>
        <p:spPr>
          <a:xfrm>
            <a:off x="719014" y="2115529"/>
            <a:ext cx="1958880" cy="3506979"/>
          </a:xfrm>
          <a:prstGeom prst="roundRect">
            <a:avLst>
              <a:gd fmla="val 0" name="adj"/>
            </a:avLst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" name="Google Shape;54;p13"/>
          <p:cNvSpPr/>
          <p:nvPr>
            <p:ph idx="3" type="pic"/>
          </p:nvPr>
        </p:nvSpPr>
        <p:spPr>
          <a:xfrm>
            <a:off x="3119093" y="1927002"/>
            <a:ext cx="1983548" cy="3551143"/>
          </a:xfrm>
          <a:prstGeom prst="roundRect">
            <a:avLst>
              <a:gd fmla="val 4238" name="adj"/>
            </a:avLst>
          </a:prstGeom>
          <a:solidFill>
            <a:srgbClr val="F2F2F2"/>
          </a:solidFill>
          <a:ln>
            <a:noFill/>
          </a:ln>
          <a:effectLst>
            <a:outerShdw blurRad="1016000" rotWithShape="0" algn="t" dir="5400000" dist="38100">
              <a:srgbClr val="000000">
                <a:alpha val="2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" name="Google Shape;55;p13"/>
          <p:cNvSpPr/>
          <p:nvPr>
            <p:ph idx="4" type="pic"/>
          </p:nvPr>
        </p:nvSpPr>
        <p:spPr>
          <a:xfrm>
            <a:off x="5304342" y="1927002"/>
            <a:ext cx="1983548" cy="3551143"/>
          </a:xfrm>
          <a:prstGeom prst="roundRect">
            <a:avLst>
              <a:gd fmla="val 4238" name="adj"/>
            </a:avLst>
          </a:prstGeom>
          <a:solidFill>
            <a:srgbClr val="F2F2F2"/>
          </a:solidFill>
          <a:ln>
            <a:noFill/>
          </a:ln>
          <a:effectLst>
            <a:outerShdw blurRad="1016000" rotWithShape="0" algn="t" dir="5400000" dist="38100">
              <a:srgbClr val="000000">
                <a:alpha val="2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" name="Google Shape;56;p13"/>
          <p:cNvSpPr/>
          <p:nvPr>
            <p:ph idx="5" type="pic"/>
          </p:nvPr>
        </p:nvSpPr>
        <p:spPr>
          <a:xfrm>
            <a:off x="7489592" y="1927002"/>
            <a:ext cx="1983548" cy="3551143"/>
          </a:xfrm>
          <a:prstGeom prst="roundRect">
            <a:avLst>
              <a:gd fmla="val 4238" name="adj"/>
            </a:avLst>
          </a:prstGeom>
          <a:solidFill>
            <a:srgbClr val="F2F2F2"/>
          </a:solidFill>
          <a:ln>
            <a:noFill/>
          </a:ln>
          <a:effectLst>
            <a:outerShdw blurRad="1016000" rotWithShape="0" algn="t" dir="5400000" dist="38100">
              <a:srgbClr val="000000">
                <a:alpha val="2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" name="Google Shape;57;p13"/>
          <p:cNvSpPr/>
          <p:nvPr>
            <p:ph idx="6" type="pic"/>
          </p:nvPr>
        </p:nvSpPr>
        <p:spPr>
          <a:xfrm>
            <a:off x="9674842" y="1927002"/>
            <a:ext cx="1983548" cy="3551143"/>
          </a:xfrm>
          <a:prstGeom prst="roundRect">
            <a:avLst>
              <a:gd fmla="val 4238" name="adj"/>
            </a:avLst>
          </a:prstGeom>
          <a:solidFill>
            <a:srgbClr val="F2F2F2"/>
          </a:solidFill>
          <a:ln>
            <a:noFill/>
          </a:ln>
          <a:effectLst>
            <a:outerShdw blurRad="1016000" rotWithShape="0" algn="t" dir="5400000" dist="38100">
              <a:srgbClr val="000000">
                <a:alpha val="2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sktop-Moxkup">
  <p:cSld name="Desktop-Moxkup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/>
          <p:nvPr>
            <p:ph idx="2" type="pic"/>
          </p:nvPr>
        </p:nvSpPr>
        <p:spPr>
          <a:xfrm>
            <a:off x="3895725" y="2171700"/>
            <a:ext cx="5010150" cy="3022600"/>
          </a:xfrm>
          <a:prstGeom prst="roundRect">
            <a:avLst>
              <a:gd fmla="val 0" name="adj"/>
            </a:avLst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t-mockup">
  <p:cSld name="Tablet-mockup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/>
          <p:nvPr>
            <p:ph idx="2" type="pic"/>
          </p:nvPr>
        </p:nvSpPr>
        <p:spPr>
          <a:xfrm>
            <a:off x="1927514" y="1657350"/>
            <a:ext cx="2888673" cy="3860223"/>
          </a:xfrm>
          <a:prstGeom prst="roundRect">
            <a:avLst>
              <a:gd fmla="val 0" name="adj"/>
            </a:avLst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tics-2">
  <p:cSld name="Statics-2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/>
          <p:nvPr>
            <p:ph idx="2" type="pic"/>
          </p:nvPr>
        </p:nvSpPr>
        <p:spPr>
          <a:xfrm>
            <a:off x="2135859" y="1527927"/>
            <a:ext cx="2215107" cy="3965703"/>
          </a:xfrm>
          <a:prstGeom prst="roundRect">
            <a:avLst>
              <a:gd fmla="val 0" name="adj"/>
            </a:avLst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ocation">
  <p:cSld name="Location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7"/>
          <p:cNvSpPr/>
          <p:nvPr>
            <p:ph idx="2" type="pic"/>
          </p:nvPr>
        </p:nvSpPr>
        <p:spPr>
          <a:xfrm>
            <a:off x="6096000" y="0"/>
            <a:ext cx="6096000" cy="685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am">
  <p:cSld name="Team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8"/>
          <p:cNvSpPr/>
          <p:nvPr>
            <p:ph idx="2" type="pic"/>
          </p:nvPr>
        </p:nvSpPr>
        <p:spPr>
          <a:xfrm>
            <a:off x="798291" y="2228648"/>
            <a:ext cx="1387268" cy="1697444"/>
          </a:xfrm>
          <a:prstGeom prst="roundRect">
            <a:avLst>
              <a:gd fmla="val 10065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8" name="Google Shape;68;p18"/>
          <p:cNvSpPr/>
          <p:nvPr>
            <p:ph idx="3" type="pic"/>
          </p:nvPr>
        </p:nvSpPr>
        <p:spPr>
          <a:xfrm>
            <a:off x="4567521" y="2228648"/>
            <a:ext cx="1414307" cy="1697444"/>
          </a:xfrm>
          <a:prstGeom prst="roundRect">
            <a:avLst>
              <a:gd fmla="val 8033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9" name="Google Shape;69;p18"/>
          <p:cNvSpPr/>
          <p:nvPr>
            <p:ph idx="4" type="pic"/>
          </p:nvPr>
        </p:nvSpPr>
        <p:spPr>
          <a:xfrm>
            <a:off x="8333763" y="2228648"/>
            <a:ext cx="1414307" cy="1697444"/>
          </a:xfrm>
          <a:prstGeom prst="roundRect">
            <a:avLst>
              <a:gd fmla="val 8033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" name="Google Shape;70;p18"/>
          <p:cNvSpPr/>
          <p:nvPr>
            <p:ph idx="5" type="pic"/>
          </p:nvPr>
        </p:nvSpPr>
        <p:spPr>
          <a:xfrm>
            <a:off x="798291" y="4425564"/>
            <a:ext cx="1387268" cy="1697444"/>
          </a:xfrm>
          <a:prstGeom prst="roundRect">
            <a:avLst>
              <a:gd fmla="val 10065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" name="Google Shape;71;p18"/>
          <p:cNvSpPr/>
          <p:nvPr>
            <p:ph idx="6" type="pic"/>
          </p:nvPr>
        </p:nvSpPr>
        <p:spPr>
          <a:xfrm>
            <a:off x="4567521" y="4425564"/>
            <a:ext cx="1414307" cy="1697444"/>
          </a:xfrm>
          <a:prstGeom prst="roundRect">
            <a:avLst>
              <a:gd fmla="val 8033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2" name="Google Shape;72;p18"/>
          <p:cNvSpPr/>
          <p:nvPr>
            <p:ph idx="7" type="pic"/>
          </p:nvPr>
        </p:nvSpPr>
        <p:spPr>
          <a:xfrm>
            <a:off x="8333763" y="4425564"/>
            <a:ext cx="1414307" cy="1697444"/>
          </a:xfrm>
          <a:prstGeom prst="roundRect">
            <a:avLst>
              <a:gd fmla="val 8033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-slide-2">
  <p:cSld name="Half-slide-2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/>
          <p:nvPr>
            <p:ph idx="2" type="pic"/>
          </p:nvPr>
        </p:nvSpPr>
        <p:spPr>
          <a:xfrm>
            <a:off x="0" y="0"/>
            <a:ext cx="6132512" cy="68580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ull-width-image">
  <p:cSld name="Full-width-image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0"/>
          <p:cNvSpPr/>
          <p:nvPr>
            <p:ph idx="2" type="pic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7" name="Google Shape;77;p20"/>
          <p:cNvSpPr/>
          <p:nvPr>
            <p:ph idx="3" type="pic"/>
          </p:nvPr>
        </p:nvSpPr>
        <p:spPr>
          <a:xfrm>
            <a:off x="5620536" y="476877"/>
            <a:ext cx="950928" cy="979415"/>
          </a:xfrm>
          <a:prstGeom prst="roundRect">
            <a:avLst>
              <a:gd fmla="val 20821" name="adj"/>
            </a:avLst>
          </a:prstGeom>
          <a:solidFill>
            <a:srgbClr val="F2F2F2"/>
          </a:solidFill>
          <a:ln>
            <a:noFill/>
          </a:ln>
          <a:effectLst>
            <a:outerShdw blurRad="1016000" rotWithShape="0" algn="t" dir="5400000" dist="38100">
              <a:srgbClr val="000000">
                <a:alpha val="2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">
  <p:cSld name="Diseño personalizado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Google Shape;79;p21"/>
          <p:cNvGrpSpPr/>
          <p:nvPr/>
        </p:nvGrpSpPr>
        <p:grpSpPr>
          <a:xfrm>
            <a:off x="2373534" y="-1606019"/>
            <a:ext cx="13475391" cy="12996291"/>
            <a:chOff x="6574956" y="458802"/>
            <a:chExt cx="5641002" cy="6039986"/>
          </a:xfrm>
        </p:grpSpPr>
        <p:sp>
          <p:nvSpPr>
            <p:cNvPr id="80" name="Google Shape;80;p21"/>
            <p:cNvSpPr/>
            <p:nvPr/>
          </p:nvSpPr>
          <p:spPr>
            <a:xfrm rot="581137">
              <a:off x="6986900" y="826212"/>
              <a:ext cx="4817115" cy="5305167"/>
            </a:xfrm>
            <a:custGeom>
              <a:rect b="b" l="l" r="r" t="t"/>
              <a:pathLst>
                <a:path extrusionOk="0" h="4860759" w="4413591">
                  <a:moveTo>
                    <a:pt x="274681" y="2536257"/>
                  </a:moveTo>
                  <a:cubicBezTo>
                    <a:pt x="1525966" y="705853"/>
                    <a:pt x="1868501" y="0"/>
                    <a:pt x="3003443" y="0"/>
                  </a:cubicBezTo>
                  <a:cubicBezTo>
                    <a:pt x="4138385" y="0"/>
                    <a:pt x="4384669" y="1401315"/>
                    <a:pt x="4384669" y="2536257"/>
                  </a:cubicBezTo>
                  <a:cubicBezTo>
                    <a:pt x="4384669" y="3671199"/>
                    <a:pt x="4658150" y="4860759"/>
                    <a:pt x="3523208" y="4860759"/>
                  </a:cubicBezTo>
                  <a:cubicBezTo>
                    <a:pt x="2388266" y="4860759"/>
                    <a:pt x="-976604" y="4366661"/>
                    <a:pt x="274681" y="2536257"/>
                  </a:cubicBezTo>
                  <a:close/>
                </a:path>
              </a:pathLst>
            </a:custGeom>
            <a:gradFill>
              <a:gsLst>
                <a:gs pos="0">
                  <a:srgbClr val="EA8D8D">
                    <a:alpha val="45882"/>
                  </a:srgbClr>
                </a:gs>
                <a:gs pos="99000">
                  <a:srgbClr val="A890FE">
                    <a:alpha val="31764"/>
                  </a:srgbClr>
                </a:gs>
                <a:gs pos="100000">
                  <a:srgbClr val="A890FE">
                    <a:alpha val="31764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81;p21"/>
            <p:cNvSpPr/>
            <p:nvPr/>
          </p:nvSpPr>
          <p:spPr>
            <a:xfrm>
              <a:off x="6903721" y="1061895"/>
              <a:ext cx="4817115" cy="5305167"/>
            </a:xfrm>
            <a:custGeom>
              <a:rect b="b" l="l" r="r" t="t"/>
              <a:pathLst>
                <a:path extrusionOk="0" h="4860759" w="4413591">
                  <a:moveTo>
                    <a:pt x="274681" y="2536257"/>
                  </a:moveTo>
                  <a:cubicBezTo>
                    <a:pt x="1525966" y="705853"/>
                    <a:pt x="1868501" y="0"/>
                    <a:pt x="3003443" y="0"/>
                  </a:cubicBezTo>
                  <a:cubicBezTo>
                    <a:pt x="4138385" y="0"/>
                    <a:pt x="4384669" y="1401315"/>
                    <a:pt x="4384669" y="2536257"/>
                  </a:cubicBezTo>
                  <a:cubicBezTo>
                    <a:pt x="4384669" y="3671199"/>
                    <a:pt x="4658150" y="4860759"/>
                    <a:pt x="3523208" y="4860759"/>
                  </a:cubicBezTo>
                  <a:cubicBezTo>
                    <a:pt x="2388266" y="4860759"/>
                    <a:pt x="-976604" y="4366661"/>
                    <a:pt x="274681" y="2536257"/>
                  </a:cubicBezTo>
                  <a:close/>
                </a:path>
              </a:pathLst>
            </a:custGeom>
            <a:gradFill>
              <a:gsLst>
                <a:gs pos="0">
                  <a:srgbClr val="EA8D8D"/>
                </a:gs>
                <a:gs pos="99000">
                  <a:srgbClr val="A890FE"/>
                </a:gs>
                <a:gs pos="100000">
                  <a:srgbClr val="A890F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2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22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85" name="Google Shape;85;p2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6" name="Google Shape;86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" name="Google Shape;87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">
  <p:cSld name="TITLE_AND_BOD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3"/>
          <p:cNvSpPr txBox="1"/>
          <p:nvPr>
            <p:ph idx="1" type="body"/>
          </p:nvPr>
        </p:nvSpPr>
        <p:spPr>
          <a:xfrm>
            <a:off x="1160867" y="1525600"/>
            <a:ext cx="9225600" cy="468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indent="-298450" lvl="0" marL="4572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Light"/>
              <a:buAutoNum type="arabicPeriod"/>
              <a:defRPr>
                <a:solidFill>
                  <a:schemeClr val="dk1"/>
                </a:solidFill>
              </a:defRPr>
            </a:lvl1pPr>
            <a:lvl2pPr indent="-381000" lvl="1" marL="914400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unito Light"/>
              <a:buAutoNum type="alphaLcPeriod"/>
              <a:defRPr>
                <a:solidFill>
                  <a:schemeClr val="dk1"/>
                </a:solidFill>
              </a:defRPr>
            </a:lvl2pPr>
            <a:lvl3pPr indent="-355600" lvl="2" marL="1371600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unito Light"/>
              <a:buAutoNum type="romanLcPeriod"/>
              <a:defRPr>
                <a:solidFill>
                  <a:schemeClr val="dk1"/>
                </a:solidFill>
              </a:defRPr>
            </a:lvl3pPr>
            <a:lvl4pPr indent="-342900" lvl="3" marL="1828800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unito Light"/>
              <a:buAutoNum type="arabicPeriod"/>
              <a:defRPr>
                <a:solidFill>
                  <a:schemeClr val="dk1"/>
                </a:solidFill>
              </a:defRPr>
            </a:lvl4pPr>
            <a:lvl5pPr indent="-342900" lvl="4" marL="2286000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unito Light"/>
              <a:buAutoNum type="alphaLcPeriod"/>
              <a:defRPr>
                <a:solidFill>
                  <a:schemeClr val="dk1"/>
                </a:solidFill>
              </a:defRPr>
            </a:lvl5pPr>
            <a:lvl6pPr indent="-342900" lvl="5" marL="2743200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unito Light"/>
              <a:buAutoNum type="romanLcPeriod"/>
              <a:defRPr>
                <a:solidFill>
                  <a:schemeClr val="dk1"/>
                </a:solidFill>
              </a:defRPr>
            </a:lvl6pPr>
            <a:lvl7pPr indent="-342900" lvl="6" marL="3200400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unito Light"/>
              <a:buAutoNum type="arabicPeriod"/>
              <a:defRPr>
                <a:solidFill>
                  <a:schemeClr val="dk1"/>
                </a:solidFill>
              </a:defRPr>
            </a:lvl7pPr>
            <a:lvl8pPr indent="-342900" lvl="7" marL="3657600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unito Light"/>
              <a:buAutoNum type="alphaLcPeriod"/>
              <a:defRPr>
                <a:solidFill>
                  <a:schemeClr val="dk1"/>
                </a:solidFill>
              </a:defRPr>
            </a:lvl8pPr>
            <a:lvl9pPr indent="-342900" lvl="8" marL="4114800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unito Light"/>
              <a:buAutoNum type="romanLcPeriod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0" name="Google Shape;90;p23"/>
          <p:cNvSpPr txBox="1"/>
          <p:nvPr>
            <p:ph type="ctrTitle"/>
          </p:nvPr>
        </p:nvSpPr>
        <p:spPr>
          <a:xfrm>
            <a:off x="2619801" y="470467"/>
            <a:ext cx="6952500" cy="1261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91" name="Google Shape;91;p23"/>
          <p:cNvSpPr txBox="1"/>
          <p:nvPr>
            <p:ph idx="12" type="sldNum"/>
          </p:nvPr>
        </p:nvSpPr>
        <p:spPr>
          <a:xfrm>
            <a:off x="11409045" y="6333134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buNone/>
              <a:defRPr sz="1900">
                <a:solidFill>
                  <a:schemeClr val="dk1"/>
                </a:solidFill>
              </a:defRPr>
            </a:lvl1pPr>
            <a:lvl2pPr lvl="1" rtl="0">
              <a:buNone/>
              <a:defRPr sz="1900">
                <a:solidFill>
                  <a:schemeClr val="dk1"/>
                </a:solidFill>
              </a:defRPr>
            </a:lvl2pPr>
            <a:lvl3pPr lvl="2" rtl="0">
              <a:buNone/>
              <a:defRPr sz="1900">
                <a:solidFill>
                  <a:schemeClr val="dk1"/>
                </a:solidFill>
              </a:defRPr>
            </a:lvl3pPr>
            <a:lvl4pPr lvl="3" rtl="0">
              <a:buNone/>
              <a:defRPr sz="1900">
                <a:solidFill>
                  <a:schemeClr val="dk1"/>
                </a:solidFill>
              </a:defRPr>
            </a:lvl4pPr>
            <a:lvl5pPr lvl="4" rtl="0">
              <a:buNone/>
              <a:defRPr sz="1900">
                <a:solidFill>
                  <a:schemeClr val="dk1"/>
                </a:solidFill>
              </a:defRPr>
            </a:lvl5pPr>
            <a:lvl6pPr lvl="5" rtl="0">
              <a:buNone/>
              <a:defRPr sz="1900">
                <a:solidFill>
                  <a:schemeClr val="dk1"/>
                </a:solidFill>
              </a:defRPr>
            </a:lvl6pPr>
            <a:lvl7pPr lvl="6" rtl="0">
              <a:buNone/>
              <a:defRPr sz="1900">
                <a:solidFill>
                  <a:schemeClr val="dk1"/>
                </a:solidFill>
              </a:defRPr>
            </a:lvl7pPr>
            <a:lvl8pPr lvl="7" rtl="0">
              <a:buNone/>
              <a:defRPr sz="1900">
                <a:solidFill>
                  <a:schemeClr val="dk1"/>
                </a:solidFill>
              </a:defRPr>
            </a:lvl8pPr>
            <a:lvl9pPr lvl="8" rtl="0">
              <a:buNone/>
              <a:defRPr sz="1900">
                <a:solidFill>
                  <a:schemeClr val="dk1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1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4"/>
          <p:cNvSpPr txBox="1"/>
          <p:nvPr>
            <p:ph type="ctrTitle"/>
          </p:nvPr>
        </p:nvSpPr>
        <p:spPr>
          <a:xfrm>
            <a:off x="748800" y="3739618"/>
            <a:ext cx="3564900" cy="5700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4" name="Google Shape;94;p24"/>
          <p:cNvSpPr txBox="1"/>
          <p:nvPr>
            <p:ph idx="1" type="subTitle"/>
          </p:nvPr>
        </p:nvSpPr>
        <p:spPr>
          <a:xfrm>
            <a:off x="1163267" y="4120633"/>
            <a:ext cx="2736000" cy="1337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 sz="1500"/>
            </a:lvl2pPr>
            <a:lvl3pPr lvl="2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 sz="1500"/>
            </a:lvl3pPr>
            <a:lvl4pPr lvl="3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 sz="1500"/>
            </a:lvl4pPr>
            <a:lvl5pPr lvl="4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 sz="1500"/>
            </a:lvl5pPr>
            <a:lvl6pPr lvl="5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 sz="1500"/>
            </a:lvl6pPr>
            <a:lvl7pPr lvl="6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 sz="1500"/>
            </a:lvl7pPr>
            <a:lvl8pPr lvl="7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 sz="1500"/>
            </a:lvl8pPr>
            <a:lvl9pPr lvl="8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 sz="1500"/>
            </a:lvl9pPr>
          </a:lstStyle>
          <a:p/>
        </p:txBody>
      </p:sp>
      <p:sp>
        <p:nvSpPr>
          <p:cNvPr id="95" name="Google Shape;95;p24"/>
          <p:cNvSpPr txBox="1"/>
          <p:nvPr>
            <p:ph idx="2" type="ctrTitle"/>
          </p:nvPr>
        </p:nvSpPr>
        <p:spPr>
          <a:xfrm>
            <a:off x="4313600" y="3739618"/>
            <a:ext cx="3564900" cy="5700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24"/>
          <p:cNvSpPr txBox="1"/>
          <p:nvPr>
            <p:ph idx="3" type="subTitle"/>
          </p:nvPr>
        </p:nvSpPr>
        <p:spPr>
          <a:xfrm>
            <a:off x="4617200" y="2715666"/>
            <a:ext cx="2957700" cy="1337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 sz="1500"/>
            </a:lvl2pPr>
            <a:lvl3pPr lvl="2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 sz="1500"/>
            </a:lvl3pPr>
            <a:lvl4pPr lvl="3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 sz="1500"/>
            </a:lvl4pPr>
            <a:lvl5pPr lvl="4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 sz="1500"/>
            </a:lvl5pPr>
            <a:lvl6pPr lvl="5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 sz="1500"/>
            </a:lvl6pPr>
            <a:lvl7pPr lvl="6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 sz="1500"/>
            </a:lvl7pPr>
            <a:lvl8pPr lvl="7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 sz="1500"/>
            </a:lvl8pPr>
            <a:lvl9pPr lvl="8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 sz="1500"/>
            </a:lvl9pPr>
          </a:lstStyle>
          <a:p/>
        </p:txBody>
      </p:sp>
      <p:sp>
        <p:nvSpPr>
          <p:cNvPr id="97" name="Google Shape;97;p24"/>
          <p:cNvSpPr txBox="1"/>
          <p:nvPr>
            <p:ph idx="4" type="ctrTitle"/>
          </p:nvPr>
        </p:nvSpPr>
        <p:spPr>
          <a:xfrm>
            <a:off x="7878400" y="3739618"/>
            <a:ext cx="3564900" cy="5700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8" name="Google Shape;98;p24"/>
          <p:cNvSpPr txBox="1"/>
          <p:nvPr>
            <p:ph idx="5" type="subTitle"/>
          </p:nvPr>
        </p:nvSpPr>
        <p:spPr>
          <a:xfrm>
            <a:off x="8182000" y="4120633"/>
            <a:ext cx="2957700" cy="1337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 sz="1500"/>
            </a:lvl2pPr>
            <a:lvl3pPr lvl="2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 sz="1500"/>
            </a:lvl3pPr>
            <a:lvl4pPr lvl="3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 sz="1500"/>
            </a:lvl4pPr>
            <a:lvl5pPr lvl="4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 sz="1500"/>
            </a:lvl5pPr>
            <a:lvl6pPr lvl="5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 sz="1500"/>
            </a:lvl6pPr>
            <a:lvl7pPr lvl="6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 sz="1500"/>
            </a:lvl7pPr>
            <a:lvl8pPr lvl="7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 sz="1500"/>
            </a:lvl8pPr>
            <a:lvl9pPr lvl="8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 sz="1500"/>
            </a:lvl9pPr>
          </a:lstStyle>
          <a:p/>
        </p:txBody>
      </p:sp>
      <p:sp>
        <p:nvSpPr>
          <p:cNvPr id="99" name="Google Shape;99;p24"/>
          <p:cNvSpPr txBox="1"/>
          <p:nvPr>
            <p:ph idx="6" type="ctrTitle"/>
          </p:nvPr>
        </p:nvSpPr>
        <p:spPr>
          <a:xfrm>
            <a:off x="2619801" y="470467"/>
            <a:ext cx="6952500" cy="1261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100" name="Google Shape;100;p24"/>
          <p:cNvSpPr txBox="1"/>
          <p:nvPr>
            <p:ph idx="12" type="sldNum"/>
          </p:nvPr>
        </p:nvSpPr>
        <p:spPr>
          <a:xfrm>
            <a:off x="11409045" y="6333134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buNone/>
              <a:defRPr sz="1900"/>
            </a:lvl1pPr>
            <a:lvl2pPr lvl="1" rtl="0">
              <a:buNone/>
              <a:defRPr sz="1900"/>
            </a:lvl2pPr>
            <a:lvl3pPr lvl="2" rtl="0">
              <a:buNone/>
              <a:defRPr sz="1900"/>
            </a:lvl3pPr>
            <a:lvl4pPr lvl="3" rtl="0">
              <a:buNone/>
              <a:defRPr sz="1900"/>
            </a:lvl4pPr>
            <a:lvl5pPr lvl="4" rtl="0">
              <a:buNone/>
              <a:defRPr sz="1900"/>
            </a:lvl5pPr>
            <a:lvl6pPr lvl="5" rtl="0">
              <a:buNone/>
              <a:defRPr sz="1900"/>
            </a:lvl6pPr>
            <a:lvl7pPr lvl="6" rtl="0">
              <a:buNone/>
              <a:defRPr sz="1900"/>
            </a:lvl7pPr>
            <a:lvl8pPr lvl="7" rtl="0">
              <a:buNone/>
              <a:defRPr sz="1900"/>
            </a:lvl8pPr>
            <a:lvl9pPr lvl="8" rtl="0">
              <a:buNone/>
              <a:defRPr sz="1900"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TITLE_AND_BOD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5"/>
          <p:cNvSpPr txBox="1"/>
          <p:nvPr>
            <p:ph type="title"/>
          </p:nvPr>
        </p:nvSpPr>
        <p:spPr>
          <a:xfrm>
            <a:off x="960000" y="477532"/>
            <a:ext cx="10272000" cy="731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25"/>
          <p:cNvSpPr txBox="1"/>
          <p:nvPr>
            <p:ph idx="1" type="body"/>
          </p:nvPr>
        </p:nvSpPr>
        <p:spPr>
          <a:xfrm>
            <a:off x="960000" y="1536633"/>
            <a:ext cx="10272000" cy="4555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rtl="0">
              <a:spcBef>
                <a:spcPts val="1000"/>
              </a:spcBef>
              <a:spcAft>
                <a:spcPts val="0"/>
              </a:spcAft>
              <a:buSzPts val="2800"/>
              <a:buFont typeface="Arial"/>
              <a:buChar char="●"/>
              <a:defRPr sz="1700"/>
            </a:lvl1pPr>
            <a:lvl2pPr indent="-381000" lvl="1" marL="914400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400"/>
              <a:buFont typeface="Arial"/>
              <a:buChar char="○"/>
              <a:defRPr/>
            </a:lvl2pPr>
            <a:lvl3pPr indent="-355600" lvl="2" marL="1371600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Font typeface="Arial"/>
              <a:buChar char="■"/>
              <a:defRPr/>
            </a:lvl3pPr>
            <a:lvl4pPr indent="-342900" lvl="3" marL="1828800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Arial"/>
              <a:buChar char="●"/>
              <a:defRPr/>
            </a:lvl4pPr>
            <a:lvl5pPr indent="-342900" lvl="4" marL="2286000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Arial"/>
              <a:buChar char="○"/>
              <a:defRPr/>
            </a:lvl5pPr>
            <a:lvl6pPr indent="-342900" lvl="5" marL="2743200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Arial"/>
              <a:buChar char="■"/>
              <a:defRPr/>
            </a:lvl6pPr>
            <a:lvl7pPr indent="-342900" lvl="6" marL="3200400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Arial"/>
              <a:buChar char="●"/>
              <a:defRPr/>
            </a:lvl7pPr>
            <a:lvl8pPr indent="-342900" lvl="7" marL="3657600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Arial"/>
              <a:buChar char="○"/>
              <a:defRPr/>
            </a:lvl8pPr>
            <a:lvl9pPr indent="-342900" lvl="8" marL="4114800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Arial"/>
              <a:buChar char="■"/>
              <a:defRPr/>
            </a:lvl9pPr>
          </a:lstStyle>
          <a:p/>
        </p:txBody>
      </p:sp>
      <p:cxnSp>
        <p:nvCxnSpPr>
          <p:cNvPr id="104" name="Google Shape;104;p25"/>
          <p:cNvCxnSpPr/>
          <p:nvPr/>
        </p:nvCxnSpPr>
        <p:spPr>
          <a:xfrm>
            <a:off x="0" y="1331133"/>
            <a:ext cx="22896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5" name="Google Shape;105;p25"/>
          <p:cNvSpPr txBox="1"/>
          <p:nvPr>
            <p:ph idx="12" type="sldNum"/>
          </p:nvPr>
        </p:nvSpPr>
        <p:spPr>
          <a:xfrm>
            <a:off x="11409045" y="6333134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buNone/>
              <a:defRPr sz="1900"/>
            </a:lvl1pPr>
            <a:lvl2pPr lvl="1" rtl="0">
              <a:buNone/>
              <a:defRPr sz="1900"/>
            </a:lvl2pPr>
            <a:lvl3pPr lvl="2" rtl="0">
              <a:buNone/>
              <a:defRPr sz="1900"/>
            </a:lvl3pPr>
            <a:lvl4pPr lvl="3" rtl="0">
              <a:buNone/>
              <a:defRPr sz="1900"/>
            </a:lvl4pPr>
            <a:lvl5pPr lvl="4" rtl="0">
              <a:buNone/>
              <a:defRPr sz="1900"/>
            </a:lvl5pPr>
            <a:lvl6pPr lvl="5" rtl="0">
              <a:buNone/>
              <a:defRPr sz="1900"/>
            </a:lvl6pPr>
            <a:lvl7pPr lvl="6" rtl="0">
              <a:buNone/>
              <a:defRPr sz="1900"/>
            </a:lvl7pPr>
            <a:lvl8pPr lvl="7" rtl="0">
              <a:buNone/>
              <a:defRPr sz="1900"/>
            </a:lvl8pPr>
            <a:lvl9pPr lvl="8" rtl="0">
              <a:buNone/>
              <a:defRPr sz="1900"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-slide">
  <p:cSld name="Half-slide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>
            <a:off x="6059488" y="0"/>
            <a:ext cx="6132512" cy="6858000"/>
          </a:xfrm>
          <a:prstGeom prst="rect">
            <a:avLst/>
          </a:prstGeom>
          <a:gradFill>
            <a:gsLst>
              <a:gs pos="0">
                <a:srgbClr val="EA8D8D">
                  <a:alpha val="45882"/>
                </a:srgbClr>
              </a:gs>
              <a:gs pos="99000">
                <a:srgbClr val="A890FE">
                  <a:alpha val="31764"/>
                </a:srgbClr>
              </a:gs>
              <a:gs pos="100000">
                <a:srgbClr val="A890FE">
                  <a:alpha val="31764"/>
                </a:srgbClr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26;p5"/>
          <p:cNvSpPr/>
          <p:nvPr>
            <p:ph idx="2" type="pic"/>
          </p:nvPr>
        </p:nvSpPr>
        <p:spPr>
          <a:xfrm>
            <a:off x="6059488" y="0"/>
            <a:ext cx="6132512" cy="68580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" name="Google Shape;29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tics-1">
  <p:cSld name="Statics-1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/>
          <p:nvPr>
            <p:ph idx="2" type="pic"/>
          </p:nvPr>
        </p:nvSpPr>
        <p:spPr>
          <a:xfrm>
            <a:off x="7860097" y="1708337"/>
            <a:ext cx="2215107" cy="3965703"/>
          </a:xfrm>
          <a:prstGeom prst="roundRect">
            <a:avLst>
              <a:gd fmla="val 0" name="adj"/>
            </a:avLst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pp-presentation">
  <p:cSld name="App-presentation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/>
          <p:nvPr>
            <p:ph idx="2" type="pic"/>
          </p:nvPr>
        </p:nvSpPr>
        <p:spPr>
          <a:xfrm>
            <a:off x="7567499" y="2461830"/>
            <a:ext cx="1903013" cy="3406961"/>
          </a:xfrm>
          <a:prstGeom prst="roundRect">
            <a:avLst>
              <a:gd fmla="val 4238" name="adj"/>
            </a:avLst>
          </a:prstGeom>
          <a:solidFill>
            <a:srgbClr val="F2F2F2"/>
          </a:solidFill>
          <a:ln>
            <a:noFill/>
          </a:ln>
          <a:effectLst>
            <a:outerShdw blurRad="1016000" rotWithShape="0" algn="t" dir="5400000" dist="38100">
              <a:srgbClr val="000000">
                <a:alpha val="2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" name="Google Shape;35;p8"/>
          <p:cNvSpPr/>
          <p:nvPr>
            <p:ph idx="3" type="pic"/>
          </p:nvPr>
        </p:nvSpPr>
        <p:spPr>
          <a:xfrm>
            <a:off x="2721488" y="2461830"/>
            <a:ext cx="1903013" cy="3406961"/>
          </a:xfrm>
          <a:prstGeom prst="roundRect">
            <a:avLst>
              <a:gd fmla="val 4238" name="adj"/>
            </a:avLst>
          </a:prstGeom>
          <a:solidFill>
            <a:srgbClr val="F2F2F2"/>
          </a:solidFill>
          <a:ln>
            <a:noFill/>
          </a:ln>
          <a:effectLst>
            <a:outerShdw blurRad="1016000" rotWithShape="0" algn="t" dir="5400000" dist="38100">
              <a:srgbClr val="000000">
                <a:alpha val="2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36" name="Google Shape;36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708433" y="1757961"/>
            <a:ext cx="2859066" cy="5100039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8"/>
          <p:cNvSpPr/>
          <p:nvPr>
            <p:ph idx="4" type="pic"/>
          </p:nvPr>
        </p:nvSpPr>
        <p:spPr>
          <a:xfrm>
            <a:off x="5198776" y="2602339"/>
            <a:ext cx="1894974" cy="3392569"/>
          </a:xfrm>
          <a:prstGeom prst="roundRect">
            <a:avLst>
              <a:gd fmla="val 0" name="adj"/>
            </a:avLst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" name="Google Shape;38;p8"/>
          <p:cNvSpPr/>
          <p:nvPr>
            <p:ph idx="5" type="pic"/>
          </p:nvPr>
        </p:nvSpPr>
        <p:spPr>
          <a:xfrm>
            <a:off x="9781890" y="2461830"/>
            <a:ext cx="1903013" cy="3406961"/>
          </a:xfrm>
          <a:prstGeom prst="roundRect">
            <a:avLst>
              <a:gd fmla="val 4238" name="adj"/>
            </a:avLst>
          </a:prstGeom>
          <a:solidFill>
            <a:srgbClr val="F2F2F2"/>
          </a:solidFill>
          <a:ln>
            <a:noFill/>
          </a:ln>
          <a:effectLst>
            <a:outerShdw blurRad="1016000" rotWithShape="0" algn="t" dir="5400000" dist="38100">
              <a:srgbClr val="000000">
                <a:alpha val="2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" name="Google Shape;39;p8"/>
          <p:cNvSpPr/>
          <p:nvPr>
            <p:ph idx="6" type="pic"/>
          </p:nvPr>
        </p:nvSpPr>
        <p:spPr>
          <a:xfrm>
            <a:off x="507097" y="2461830"/>
            <a:ext cx="1903013" cy="3406961"/>
          </a:xfrm>
          <a:prstGeom prst="roundRect">
            <a:avLst>
              <a:gd fmla="val 4238" name="adj"/>
            </a:avLst>
          </a:prstGeom>
          <a:solidFill>
            <a:srgbClr val="F2F2F2"/>
          </a:solidFill>
          <a:ln>
            <a:noFill/>
          </a:ln>
          <a:effectLst>
            <a:outerShdw blurRad="1016000" rotWithShape="0" algn="t" dir="5400000" dist="38100">
              <a:srgbClr val="000000">
                <a:alpha val="2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Diseño personalizado">
  <p:cSld name="2_Diseño personalizado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/>
          <p:nvPr>
            <p:ph idx="2" type="pic"/>
          </p:nvPr>
        </p:nvSpPr>
        <p:spPr>
          <a:xfrm>
            <a:off x="7527656" y="1718632"/>
            <a:ext cx="3195344" cy="3291068"/>
          </a:xfrm>
          <a:prstGeom prst="roundRect">
            <a:avLst>
              <a:gd fmla="val 20821" name="adj"/>
            </a:avLst>
          </a:prstGeom>
          <a:solidFill>
            <a:srgbClr val="F2F2F2"/>
          </a:solidFill>
          <a:ln>
            <a:noFill/>
          </a:ln>
          <a:effectLst>
            <a:outerShdw blurRad="1016000" rotWithShape="0" algn="t" dir="5400000" dist="38100">
              <a:srgbClr val="000000">
                <a:alpha val="2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haracteristics-2">
  <p:cSld name="Characteristics-2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/>
          <p:nvPr>
            <p:ph idx="2" type="pic"/>
          </p:nvPr>
        </p:nvSpPr>
        <p:spPr>
          <a:xfrm>
            <a:off x="3148543" y="-491594"/>
            <a:ext cx="2127250" cy="3808413"/>
          </a:xfrm>
          <a:prstGeom prst="roundRect">
            <a:avLst>
              <a:gd fmla="val 4238" name="adj"/>
            </a:avLst>
          </a:prstGeom>
          <a:solidFill>
            <a:srgbClr val="F2F2F2"/>
          </a:solidFill>
          <a:ln>
            <a:noFill/>
          </a:ln>
          <a:effectLst>
            <a:outerShdw blurRad="1016000" rotWithShape="0" algn="t" dir="5400000" dist="38100">
              <a:srgbClr val="000000">
                <a:alpha val="2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" name="Google Shape;44;p10"/>
          <p:cNvSpPr/>
          <p:nvPr>
            <p:ph idx="3" type="pic"/>
          </p:nvPr>
        </p:nvSpPr>
        <p:spPr>
          <a:xfrm>
            <a:off x="510999" y="609442"/>
            <a:ext cx="2127250" cy="3808413"/>
          </a:xfrm>
          <a:prstGeom prst="roundRect">
            <a:avLst>
              <a:gd fmla="val 4238" name="adj"/>
            </a:avLst>
          </a:prstGeom>
          <a:solidFill>
            <a:srgbClr val="F2F2F2"/>
          </a:solidFill>
          <a:ln>
            <a:noFill/>
          </a:ln>
          <a:effectLst>
            <a:outerShdw blurRad="1016000" rotWithShape="0" algn="t" dir="5400000" dist="38100">
              <a:srgbClr val="000000">
                <a:alpha val="2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" name="Google Shape;45;p10"/>
          <p:cNvSpPr/>
          <p:nvPr>
            <p:ph idx="4" type="pic"/>
          </p:nvPr>
        </p:nvSpPr>
        <p:spPr>
          <a:xfrm>
            <a:off x="3198096" y="3803712"/>
            <a:ext cx="2127250" cy="3808413"/>
          </a:xfrm>
          <a:prstGeom prst="roundRect">
            <a:avLst>
              <a:gd fmla="val 4238" name="adj"/>
            </a:avLst>
          </a:prstGeom>
          <a:solidFill>
            <a:srgbClr val="F2F2F2"/>
          </a:solidFill>
          <a:ln>
            <a:noFill/>
          </a:ln>
          <a:effectLst>
            <a:outerShdw blurRad="1016000" rotWithShape="0" algn="t" dir="5400000" dist="38100">
              <a:srgbClr val="000000">
                <a:alpha val="2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" name="Google Shape;46;p10"/>
          <p:cNvSpPr/>
          <p:nvPr>
            <p:ph idx="5" type="pic"/>
          </p:nvPr>
        </p:nvSpPr>
        <p:spPr>
          <a:xfrm>
            <a:off x="510999" y="5033551"/>
            <a:ext cx="2127250" cy="3808413"/>
          </a:xfrm>
          <a:prstGeom prst="roundRect">
            <a:avLst>
              <a:gd fmla="val 4238" name="adj"/>
            </a:avLst>
          </a:prstGeom>
          <a:solidFill>
            <a:srgbClr val="F2F2F2"/>
          </a:solidFill>
          <a:ln>
            <a:noFill/>
          </a:ln>
          <a:effectLst>
            <a:outerShdw blurRad="1016000" rotWithShape="0" algn="t" dir="5400000" dist="38100">
              <a:srgbClr val="000000">
                <a:alpha val="2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eatures">
  <p:cSld name="Features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1"/>
          <p:cNvSpPr/>
          <p:nvPr>
            <p:ph idx="2" type="pic"/>
          </p:nvPr>
        </p:nvSpPr>
        <p:spPr>
          <a:xfrm>
            <a:off x="6096000" y="2013547"/>
            <a:ext cx="2291938" cy="4103253"/>
          </a:xfrm>
          <a:prstGeom prst="roundRect">
            <a:avLst>
              <a:gd fmla="val 4238" name="adj"/>
            </a:avLst>
          </a:prstGeom>
          <a:solidFill>
            <a:srgbClr val="F2F2F2"/>
          </a:solidFill>
          <a:ln>
            <a:noFill/>
          </a:ln>
          <a:effectLst>
            <a:outerShdw blurRad="1016000" rotWithShape="0" algn="t" dir="5400000" dist="38100">
              <a:srgbClr val="000000">
                <a:alpha val="2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" name="Google Shape;49;p11"/>
          <p:cNvSpPr/>
          <p:nvPr>
            <p:ph idx="3" type="pic"/>
          </p:nvPr>
        </p:nvSpPr>
        <p:spPr>
          <a:xfrm>
            <a:off x="8938351" y="724573"/>
            <a:ext cx="2291938" cy="4103253"/>
          </a:xfrm>
          <a:prstGeom prst="roundRect">
            <a:avLst>
              <a:gd fmla="val 4238" name="adj"/>
            </a:avLst>
          </a:prstGeom>
          <a:solidFill>
            <a:srgbClr val="F2F2F2"/>
          </a:solidFill>
          <a:ln>
            <a:noFill/>
          </a:ln>
          <a:effectLst>
            <a:outerShdw blurRad="1016000" rotWithShape="0" algn="t" dir="5400000" dist="38100">
              <a:srgbClr val="000000">
                <a:alpha val="2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3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12.xml"/><Relationship Id="rId22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1.xml"/><Relationship Id="rId21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13.xml"/><Relationship Id="rId23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2" Type="http://schemas.openxmlformats.org/officeDocument/2006/relationships/slideLayout" Target="../slideLayouts/slideLayout3.xml"/><Relationship Id="rId3" Type="http://schemas.openxmlformats.org/officeDocument/2006/relationships/slideLayout" Target="../slideLayouts/slideLayout4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Relationship Id="rId15" Type="http://schemas.openxmlformats.org/officeDocument/2006/relationships/slideLayout" Target="../slideLayouts/slideLayout16.xml"/><Relationship Id="rId14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8.xml"/><Relationship Id="rId1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6.xml"/><Relationship Id="rId19" Type="http://schemas.openxmlformats.org/officeDocument/2006/relationships/slideLayout" Target="../slideLayouts/slideLayout20.xml"/><Relationship Id="rId6" Type="http://schemas.openxmlformats.org/officeDocument/2006/relationships/slideLayout" Target="../slideLayouts/slideLayout7.xml"/><Relationship Id="rId1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8.xml"/><Relationship Id="rId8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" name="Google Shape;20;p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" name="Google Shape;21;p3"/>
          <p:cNvSpPr txBox="1"/>
          <p:nvPr/>
        </p:nvSpPr>
        <p:spPr>
          <a:xfrm>
            <a:off x="11676887" y="66977"/>
            <a:ext cx="641381" cy="32829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s-ES" sz="1100">
                <a:solidFill>
                  <a:srgbClr val="A890FE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100">
              <a:solidFill>
                <a:srgbClr val="A890F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22;p3"/>
          <p:cNvSpPr/>
          <p:nvPr/>
        </p:nvSpPr>
        <p:spPr>
          <a:xfrm rot="5400000">
            <a:off x="11989584" y="283363"/>
            <a:ext cx="46055" cy="358775"/>
          </a:xfrm>
          <a:prstGeom prst="rect">
            <a:avLst/>
          </a:prstGeom>
          <a:gradFill>
            <a:gsLst>
              <a:gs pos="0">
                <a:srgbClr val="EA8D8D">
                  <a:alpha val="45882"/>
                </a:srgbClr>
              </a:gs>
              <a:gs pos="99000">
                <a:srgbClr val="A890FE">
                  <a:alpha val="31764"/>
                </a:srgbClr>
              </a:gs>
              <a:gs pos="100000">
                <a:srgbClr val="A890FE">
                  <a:alpha val="31764"/>
                </a:srgbClr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</p:sldLayoutIdLst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Relationship Id="rId4" Type="http://schemas.openxmlformats.org/officeDocument/2006/relationships/image" Target="../media/image3.png"/><Relationship Id="rId5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Relationship Id="rId4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png"/><Relationship Id="rId4" Type="http://schemas.openxmlformats.org/officeDocument/2006/relationships/image" Target="../media/image17.png"/><Relationship Id="rId5" Type="http://schemas.openxmlformats.org/officeDocument/2006/relationships/image" Target="../media/image26.png"/><Relationship Id="rId6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3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1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0.png"/><Relationship Id="rId4" Type="http://schemas.openxmlformats.org/officeDocument/2006/relationships/image" Target="../media/image24.png"/><Relationship Id="rId5" Type="http://schemas.openxmlformats.org/officeDocument/2006/relationships/image" Target="../media/image25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jpg"/><Relationship Id="rId4" Type="http://schemas.openxmlformats.org/officeDocument/2006/relationships/image" Target="../media/image1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7.png"/><Relationship Id="rId4" Type="http://schemas.openxmlformats.org/officeDocument/2006/relationships/image" Target="../media/image3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8.png"/><Relationship Id="rId4" Type="http://schemas.openxmlformats.org/officeDocument/2006/relationships/image" Target="../media/image30.png"/><Relationship Id="rId5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A8D8D">
                <a:alpha val="20000"/>
              </a:srgbClr>
            </a:gs>
            <a:gs pos="99000">
              <a:srgbClr val="A890FE">
                <a:alpha val="20000"/>
              </a:srgbClr>
            </a:gs>
            <a:gs pos="100000">
              <a:srgbClr val="A890FE">
                <a:alpha val="20000"/>
              </a:srgbClr>
            </a:gs>
          </a:gsLst>
          <a:lin ang="5400000" scaled="0"/>
        </a:grad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" name="Google Shape;111;p26"/>
          <p:cNvGrpSpPr/>
          <p:nvPr/>
        </p:nvGrpSpPr>
        <p:grpSpPr>
          <a:xfrm>
            <a:off x="6574956" y="458802"/>
            <a:ext cx="5641002" cy="6039986"/>
            <a:chOff x="6574956" y="458802"/>
            <a:chExt cx="5641002" cy="6039986"/>
          </a:xfrm>
        </p:grpSpPr>
        <p:sp>
          <p:nvSpPr>
            <p:cNvPr id="112" name="Google Shape;112;p26"/>
            <p:cNvSpPr/>
            <p:nvPr/>
          </p:nvSpPr>
          <p:spPr>
            <a:xfrm rot="581137">
              <a:off x="6986900" y="826212"/>
              <a:ext cx="4817115" cy="5305167"/>
            </a:xfrm>
            <a:custGeom>
              <a:rect b="b" l="l" r="r" t="t"/>
              <a:pathLst>
                <a:path extrusionOk="0" h="4860759" w="4413591">
                  <a:moveTo>
                    <a:pt x="274681" y="2536257"/>
                  </a:moveTo>
                  <a:cubicBezTo>
                    <a:pt x="1525966" y="705853"/>
                    <a:pt x="1868501" y="0"/>
                    <a:pt x="3003443" y="0"/>
                  </a:cubicBezTo>
                  <a:cubicBezTo>
                    <a:pt x="4138385" y="0"/>
                    <a:pt x="4384669" y="1401315"/>
                    <a:pt x="4384669" y="2536257"/>
                  </a:cubicBezTo>
                  <a:cubicBezTo>
                    <a:pt x="4384669" y="3671199"/>
                    <a:pt x="4658150" y="4860759"/>
                    <a:pt x="3523208" y="4860759"/>
                  </a:cubicBezTo>
                  <a:cubicBezTo>
                    <a:pt x="2388266" y="4860759"/>
                    <a:pt x="-976604" y="4366661"/>
                    <a:pt x="274681" y="2536257"/>
                  </a:cubicBezTo>
                  <a:close/>
                </a:path>
              </a:pathLst>
            </a:custGeom>
            <a:gradFill>
              <a:gsLst>
                <a:gs pos="0">
                  <a:srgbClr val="EA8D8D">
                    <a:alpha val="45882"/>
                  </a:srgbClr>
                </a:gs>
                <a:gs pos="99000">
                  <a:srgbClr val="A890FE">
                    <a:alpha val="31764"/>
                  </a:srgbClr>
                </a:gs>
                <a:gs pos="100000">
                  <a:srgbClr val="A890FE">
                    <a:alpha val="31764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3;p26"/>
            <p:cNvSpPr/>
            <p:nvPr/>
          </p:nvSpPr>
          <p:spPr>
            <a:xfrm>
              <a:off x="6903721" y="1061895"/>
              <a:ext cx="4817115" cy="5305167"/>
            </a:xfrm>
            <a:custGeom>
              <a:rect b="b" l="l" r="r" t="t"/>
              <a:pathLst>
                <a:path extrusionOk="0" h="4860759" w="4413591">
                  <a:moveTo>
                    <a:pt x="274681" y="2536257"/>
                  </a:moveTo>
                  <a:cubicBezTo>
                    <a:pt x="1525966" y="705853"/>
                    <a:pt x="1868501" y="0"/>
                    <a:pt x="3003443" y="0"/>
                  </a:cubicBezTo>
                  <a:cubicBezTo>
                    <a:pt x="4138385" y="0"/>
                    <a:pt x="4384669" y="1401315"/>
                    <a:pt x="4384669" y="2536257"/>
                  </a:cubicBezTo>
                  <a:cubicBezTo>
                    <a:pt x="4384669" y="3671199"/>
                    <a:pt x="4658150" y="4860759"/>
                    <a:pt x="3523208" y="4860759"/>
                  </a:cubicBezTo>
                  <a:cubicBezTo>
                    <a:pt x="2388266" y="4860759"/>
                    <a:pt x="-976604" y="4366661"/>
                    <a:pt x="274681" y="2536257"/>
                  </a:cubicBezTo>
                  <a:close/>
                </a:path>
              </a:pathLst>
            </a:custGeom>
            <a:gradFill>
              <a:gsLst>
                <a:gs pos="0">
                  <a:srgbClr val="EA8D8D"/>
                </a:gs>
                <a:gs pos="99000">
                  <a:srgbClr val="A890FE"/>
                </a:gs>
                <a:gs pos="100000">
                  <a:srgbClr val="A890F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4" name="Google Shape;114;p26"/>
          <p:cNvSpPr/>
          <p:nvPr/>
        </p:nvSpPr>
        <p:spPr>
          <a:xfrm>
            <a:off x="763324" y="5412800"/>
            <a:ext cx="8995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600">
                <a:solidFill>
                  <a:schemeClr val="dk1"/>
                </a:solidFill>
              </a:rPr>
              <a:t>By: Reagan Esteves, Jamie Hartman, Charles Tyndal, and Chenyu Zhao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600">
                <a:solidFill>
                  <a:schemeClr val="dk1"/>
                </a:solidFill>
              </a:rPr>
              <a:t>Faculty Mentors: Dr. Zhengming Ding and Dr. Jihun Hamm</a:t>
            </a:r>
            <a:endParaRPr sz="16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4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5" name="Google Shape;115;p26"/>
          <p:cNvSpPr/>
          <p:nvPr/>
        </p:nvSpPr>
        <p:spPr>
          <a:xfrm>
            <a:off x="763325" y="1777150"/>
            <a:ext cx="9456000" cy="16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1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6000">
                <a:solidFill>
                  <a:srgbClr val="262626"/>
                </a:solidFill>
              </a:rPr>
              <a:t>Skin Disease Diagnosis on Darker Skin</a:t>
            </a:r>
            <a:endParaRPr b="1" i="0" sz="6000" u="none" cap="none" strike="noStrik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26"/>
          <p:cNvSpPr/>
          <p:nvPr/>
        </p:nvSpPr>
        <p:spPr>
          <a:xfrm rot="-7121328">
            <a:off x="5425280" y="128404"/>
            <a:ext cx="1193498" cy="1314418"/>
          </a:xfrm>
          <a:custGeom>
            <a:rect b="b" l="l" r="r" t="t"/>
            <a:pathLst>
              <a:path extrusionOk="0" h="4860759" w="4413591">
                <a:moveTo>
                  <a:pt x="274681" y="2536257"/>
                </a:moveTo>
                <a:cubicBezTo>
                  <a:pt x="1525966" y="705853"/>
                  <a:pt x="1868501" y="0"/>
                  <a:pt x="3003443" y="0"/>
                </a:cubicBezTo>
                <a:cubicBezTo>
                  <a:pt x="4138385" y="0"/>
                  <a:pt x="4384669" y="1401315"/>
                  <a:pt x="4384669" y="2536257"/>
                </a:cubicBezTo>
                <a:cubicBezTo>
                  <a:pt x="4384669" y="3671199"/>
                  <a:pt x="4658150" y="4860759"/>
                  <a:pt x="3523208" y="4860759"/>
                </a:cubicBezTo>
                <a:cubicBezTo>
                  <a:pt x="2388266" y="4860759"/>
                  <a:pt x="-976604" y="4366661"/>
                  <a:pt x="274681" y="2536257"/>
                </a:cubicBezTo>
                <a:close/>
              </a:path>
            </a:pathLst>
          </a:custGeom>
          <a:gradFill>
            <a:gsLst>
              <a:gs pos="0">
                <a:srgbClr val="EA8D8D"/>
              </a:gs>
              <a:gs pos="99000">
                <a:srgbClr val="A890FE"/>
              </a:gs>
              <a:gs pos="100000">
                <a:srgbClr val="A890FE"/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5"/>
          <p:cNvSpPr txBox="1"/>
          <p:nvPr/>
        </p:nvSpPr>
        <p:spPr>
          <a:xfrm>
            <a:off x="109600" y="73850"/>
            <a:ext cx="118998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4400"/>
              <a:t>Pickling Mask RCNN &amp; Unpickling</a:t>
            </a:r>
            <a:endParaRPr b="1" sz="4400"/>
          </a:p>
        </p:txBody>
      </p:sp>
      <p:pic>
        <p:nvPicPr>
          <p:cNvPr id="230" name="Google Shape;23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9025" y="2221625"/>
            <a:ext cx="6553200" cy="219075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31" name="Google Shape;231;p35"/>
          <p:cNvPicPr preferRelativeResize="0"/>
          <p:nvPr/>
        </p:nvPicPr>
        <p:blipFill rotWithShape="1">
          <a:blip r:embed="rId4">
            <a:alphaModFix/>
          </a:blip>
          <a:srcRect b="0" l="0" r="39968" t="0"/>
          <a:stretch/>
        </p:blipFill>
        <p:spPr>
          <a:xfrm>
            <a:off x="8250325" y="935750"/>
            <a:ext cx="3282175" cy="5848276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32" name="Google Shape;232;p35"/>
          <p:cNvSpPr txBox="1"/>
          <p:nvPr/>
        </p:nvSpPr>
        <p:spPr>
          <a:xfrm>
            <a:off x="240925" y="980525"/>
            <a:ext cx="80094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s-ES" sz="1800"/>
              <a:t>Purpose: </a:t>
            </a:r>
            <a:r>
              <a:rPr lang="es-ES" sz="1800"/>
              <a:t>Converting p</a:t>
            </a:r>
            <a:r>
              <a:rPr lang="es-ES" sz="1800"/>
              <a:t>ython object into a byte stream for easier storage and access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-ES" sz="1800"/>
              <a:t>Pickling to the bounding box, Unpickling to view the pickled results</a:t>
            </a:r>
            <a:endParaRPr sz="1800"/>
          </a:p>
        </p:txBody>
      </p:sp>
      <p:pic>
        <p:nvPicPr>
          <p:cNvPr id="233" name="Google Shape;233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69025" y="4637663"/>
            <a:ext cx="3598064" cy="214635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34" name="Google Shape;234;p35"/>
          <p:cNvSpPr txBox="1"/>
          <p:nvPr/>
        </p:nvSpPr>
        <p:spPr>
          <a:xfrm>
            <a:off x="5191125" y="3981275"/>
            <a:ext cx="2269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600">
                <a:solidFill>
                  <a:srgbClr val="FF0000"/>
                </a:solidFill>
              </a:rPr>
              <a:t>Pickling</a:t>
            </a:r>
            <a:endParaRPr b="1" sz="1600">
              <a:solidFill>
                <a:srgbClr val="FF0000"/>
              </a:solidFill>
            </a:endParaRPr>
          </a:p>
        </p:txBody>
      </p:sp>
      <p:sp>
        <p:nvSpPr>
          <p:cNvPr id="235" name="Google Shape;235;p35"/>
          <p:cNvSpPr txBox="1"/>
          <p:nvPr/>
        </p:nvSpPr>
        <p:spPr>
          <a:xfrm>
            <a:off x="10271950" y="6352925"/>
            <a:ext cx="1369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600">
                <a:solidFill>
                  <a:srgbClr val="FF0000"/>
                </a:solidFill>
              </a:rPr>
              <a:t>Unpickling</a:t>
            </a:r>
            <a:endParaRPr b="1" sz="16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6"/>
          <p:cNvSpPr/>
          <p:nvPr/>
        </p:nvSpPr>
        <p:spPr>
          <a:xfrm>
            <a:off x="171201" y="112811"/>
            <a:ext cx="39465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4800">
                <a:solidFill>
                  <a:schemeClr val="dk1"/>
                </a:solidFill>
              </a:rPr>
              <a:t>Superpixel</a:t>
            </a:r>
            <a:endParaRPr b="1" sz="4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36"/>
          <p:cNvSpPr/>
          <p:nvPr/>
        </p:nvSpPr>
        <p:spPr>
          <a:xfrm>
            <a:off x="300750" y="1073250"/>
            <a:ext cx="54159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683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200"/>
              <a:buChar char="●"/>
            </a:pPr>
            <a:r>
              <a:rPr lang="es-ES" sz="2200">
                <a:solidFill>
                  <a:srgbClr val="262626"/>
                </a:solidFill>
              </a:rPr>
              <a:t>Clustering pixels based on shared similar visual characteristics </a:t>
            </a:r>
            <a:r>
              <a:rPr b="1" lang="es-ES" sz="2200">
                <a:solidFill>
                  <a:srgbClr val="262626"/>
                </a:solidFill>
              </a:rPr>
              <a:t>(color)</a:t>
            </a:r>
            <a:endParaRPr b="1" sz="2200">
              <a:solidFill>
                <a:srgbClr val="262626"/>
              </a:solidFill>
            </a:endParaRPr>
          </a:p>
          <a:p>
            <a:pPr indent="-3683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200"/>
              <a:buChar char="●"/>
            </a:pPr>
            <a:r>
              <a:rPr b="1" lang="es-ES" sz="2200">
                <a:solidFill>
                  <a:srgbClr val="262626"/>
                </a:solidFill>
              </a:rPr>
              <a:t>Purpose :</a:t>
            </a:r>
            <a:endParaRPr b="1" sz="2200">
              <a:solidFill>
                <a:srgbClr val="262626"/>
              </a:solidFill>
            </a:endParaRPr>
          </a:p>
          <a:p>
            <a:pPr indent="-368300" lvl="1" marL="914400" marR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200"/>
              <a:buChar char="○"/>
            </a:pPr>
            <a:r>
              <a:rPr lang="es-ES" sz="2200">
                <a:solidFill>
                  <a:srgbClr val="262626"/>
                </a:solidFill>
              </a:rPr>
              <a:t>To simplify and reduce the complexity of image</a:t>
            </a:r>
            <a:r>
              <a:rPr b="1" lang="es-ES" sz="2200">
                <a:solidFill>
                  <a:srgbClr val="262626"/>
                </a:solidFill>
              </a:rPr>
              <a:t> (segmentation)</a:t>
            </a:r>
            <a:endParaRPr b="1" sz="2200">
              <a:solidFill>
                <a:srgbClr val="262626"/>
              </a:solidFill>
            </a:endParaRPr>
          </a:p>
          <a:p>
            <a:pPr indent="-368300" lvl="1" marL="914400" marR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200"/>
              <a:buChar char="○"/>
            </a:pPr>
            <a:r>
              <a:rPr lang="es-ES" sz="2200">
                <a:solidFill>
                  <a:srgbClr val="262626"/>
                </a:solidFill>
              </a:rPr>
              <a:t>Easier skin disease recognition using the color channel</a:t>
            </a:r>
            <a:endParaRPr sz="2200">
              <a:solidFill>
                <a:srgbClr val="262626"/>
              </a:solidFill>
            </a:endParaRPr>
          </a:p>
          <a:p>
            <a:pPr indent="-3683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200"/>
              <a:buChar char="●"/>
            </a:pPr>
            <a:r>
              <a:rPr lang="es-ES" sz="2200">
                <a:solidFill>
                  <a:srgbClr val="262626"/>
                </a:solidFill>
              </a:rPr>
              <a:t>Example: Buruli Ulcer (red wound)</a:t>
            </a:r>
            <a:endParaRPr sz="2200">
              <a:solidFill>
                <a:srgbClr val="262626"/>
              </a:solidFill>
            </a:endParaRPr>
          </a:p>
          <a:p>
            <a:pPr indent="-368300" lvl="1" marL="914400" marR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200"/>
              <a:buChar char="○"/>
            </a:pPr>
            <a:r>
              <a:rPr lang="es-ES" sz="2200">
                <a:solidFill>
                  <a:srgbClr val="262626"/>
                </a:solidFill>
              </a:rPr>
              <a:t>Use RGB channel in superpixel to find clusters of red pixels</a:t>
            </a:r>
            <a:endParaRPr sz="2200">
              <a:solidFill>
                <a:srgbClr val="262626"/>
              </a:solidFill>
            </a:endParaRPr>
          </a:p>
          <a:p>
            <a:pPr indent="-368300" lvl="1" marL="914400" marR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200"/>
              <a:buChar char="○"/>
            </a:pPr>
            <a:r>
              <a:rPr lang="es-ES" sz="2200">
                <a:solidFill>
                  <a:srgbClr val="262626"/>
                </a:solidFill>
              </a:rPr>
              <a:t>Detect most red cluster based on euclidean and base distance</a:t>
            </a:r>
            <a:endParaRPr sz="2200">
              <a:solidFill>
                <a:srgbClr val="262626"/>
              </a:solidFill>
            </a:endParaRPr>
          </a:p>
          <a:p>
            <a:pPr indent="-368300" lvl="1" marL="914400" marR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200"/>
              <a:buChar char="○"/>
            </a:pPr>
            <a:r>
              <a:rPr lang="es-ES" sz="2200">
                <a:solidFill>
                  <a:srgbClr val="262626"/>
                </a:solidFill>
              </a:rPr>
              <a:t>Obtain most red superpixel mask</a:t>
            </a:r>
            <a:endParaRPr sz="2200">
              <a:solidFill>
                <a:srgbClr val="262626"/>
              </a:solidFill>
            </a:endParaRPr>
          </a:p>
        </p:txBody>
      </p:sp>
      <p:pic>
        <p:nvPicPr>
          <p:cNvPr id="243" name="Google Shape;24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54425" y="600500"/>
            <a:ext cx="4988675" cy="95442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44" name="Google Shape;244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19462" y="1879125"/>
            <a:ext cx="5858600" cy="44316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7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gradFill>
            <a:gsLst>
              <a:gs pos="0">
                <a:srgbClr val="EA8D8D">
                  <a:alpha val="45882"/>
                </a:srgbClr>
              </a:gs>
              <a:gs pos="99000">
                <a:srgbClr val="A890FE">
                  <a:alpha val="31764"/>
                </a:srgbClr>
              </a:gs>
              <a:gs pos="100000">
                <a:srgbClr val="A890FE">
                  <a:alpha val="31764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" name="Google Shape;250;p37"/>
          <p:cNvSpPr/>
          <p:nvPr/>
        </p:nvSpPr>
        <p:spPr>
          <a:xfrm>
            <a:off x="67487" y="591625"/>
            <a:ext cx="6422700" cy="7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54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4600">
                <a:solidFill>
                  <a:schemeClr val="dk1"/>
                </a:solidFill>
              </a:rPr>
              <a:t>Superpixel Cropping</a:t>
            </a:r>
            <a:endParaRPr sz="4600"/>
          </a:p>
        </p:txBody>
      </p:sp>
      <p:sp>
        <p:nvSpPr>
          <p:cNvPr id="251" name="Google Shape;251;p37"/>
          <p:cNvSpPr/>
          <p:nvPr/>
        </p:nvSpPr>
        <p:spPr>
          <a:xfrm>
            <a:off x="214800" y="1565550"/>
            <a:ext cx="5674500" cy="257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7465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●"/>
            </a:pPr>
            <a:r>
              <a:rPr b="1" lang="es-ES" sz="2300">
                <a:solidFill>
                  <a:schemeClr val="dk1"/>
                </a:solidFill>
              </a:rPr>
              <a:t>Purpose: </a:t>
            </a:r>
            <a:r>
              <a:rPr lang="es-ES" sz="2300">
                <a:solidFill>
                  <a:schemeClr val="dk1"/>
                </a:solidFill>
              </a:rPr>
              <a:t>crop image to skin disease area</a:t>
            </a:r>
            <a:endParaRPr sz="2300">
              <a:solidFill>
                <a:schemeClr val="dk1"/>
              </a:solidFill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●"/>
            </a:pPr>
            <a:r>
              <a:rPr lang="es-ES" sz="2300">
                <a:solidFill>
                  <a:srgbClr val="262626"/>
                </a:solidFill>
              </a:rPr>
              <a:t>Example: Buruli Ulcer cont’d</a:t>
            </a:r>
            <a:endParaRPr sz="2300">
              <a:solidFill>
                <a:srgbClr val="262626"/>
              </a:solidFill>
            </a:endParaRPr>
          </a:p>
          <a:p>
            <a:pPr indent="-374650" lvl="1" marL="91440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300"/>
              <a:buChar char="○"/>
            </a:pPr>
            <a:r>
              <a:rPr lang="es-ES" sz="2300">
                <a:solidFill>
                  <a:srgbClr val="262626"/>
                </a:solidFill>
              </a:rPr>
              <a:t>make bounding box on most red superpixel mask</a:t>
            </a:r>
            <a:endParaRPr sz="2300">
              <a:solidFill>
                <a:srgbClr val="262626"/>
              </a:solidFill>
            </a:endParaRPr>
          </a:p>
          <a:p>
            <a:pPr indent="-374650" lvl="1" marL="91440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300"/>
              <a:buChar char="○"/>
            </a:pPr>
            <a:r>
              <a:rPr lang="es-ES" sz="2300">
                <a:solidFill>
                  <a:srgbClr val="262626"/>
                </a:solidFill>
              </a:rPr>
              <a:t>make bounding box larger</a:t>
            </a:r>
            <a:endParaRPr sz="2300">
              <a:solidFill>
                <a:srgbClr val="262626"/>
              </a:solidFill>
            </a:endParaRPr>
          </a:p>
          <a:p>
            <a:pPr indent="-374650" lvl="1" marL="91440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300"/>
              <a:buChar char="○"/>
            </a:pPr>
            <a:r>
              <a:rPr lang="es-ES" sz="2300">
                <a:solidFill>
                  <a:srgbClr val="262626"/>
                </a:solidFill>
              </a:rPr>
              <a:t>crop to the bounding box size</a:t>
            </a:r>
            <a:endParaRPr sz="2300">
              <a:solidFill>
                <a:srgbClr val="262626"/>
              </a:solidFill>
            </a:endParaRPr>
          </a:p>
        </p:txBody>
      </p:sp>
      <p:pic>
        <p:nvPicPr>
          <p:cNvPr id="252" name="Google Shape;25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55140" y="895725"/>
            <a:ext cx="5577725" cy="5385099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53" name="Google Shape;253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39875" y="4218175"/>
            <a:ext cx="3562350" cy="24003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A8D8D">
                <a:alpha val="20000"/>
              </a:srgbClr>
            </a:gs>
            <a:gs pos="99000">
              <a:srgbClr val="A890FE">
                <a:alpha val="20000"/>
              </a:srgbClr>
            </a:gs>
            <a:gs pos="100000">
              <a:srgbClr val="A890FE">
                <a:alpha val="20000"/>
              </a:srgbClr>
            </a:gs>
          </a:gsLst>
          <a:lin ang="5400012" scaled="0"/>
        </a:gradFill>
      </p:bgPr>
    </p:bg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8"/>
          <p:cNvSpPr txBox="1"/>
          <p:nvPr/>
        </p:nvSpPr>
        <p:spPr>
          <a:xfrm>
            <a:off x="6654820" y="1382797"/>
            <a:ext cx="4489200" cy="22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Google Shape;259;p38"/>
          <p:cNvSpPr txBox="1"/>
          <p:nvPr/>
        </p:nvSpPr>
        <p:spPr>
          <a:xfrm>
            <a:off x="273649" y="106700"/>
            <a:ext cx="11805300" cy="12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181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b="1" lang="es-ES" sz="4400">
                <a:solidFill>
                  <a:schemeClr val="dk1"/>
                </a:solidFill>
              </a:rPr>
              <a:t>Superpixel + Crop Results (RGB) -Low Res</a:t>
            </a:r>
            <a:endParaRPr/>
          </a:p>
          <a:p>
            <a:pPr indent="0" lvl="0" marL="0" marR="0" rtl="0" algn="l">
              <a:lnSpc>
                <a:spcPct val="18666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/>
          </a:p>
        </p:txBody>
      </p:sp>
      <p:cxnSp>
        <p:nvCxnSpPr>
          <p:cNvPr id="260" name="Google Shape;260;p38"/>
          <p:cNvCxnSpPr/>
          <p:nvPr/>
        </p:nvCxnSpPr>
        <p:spPr>
          <a:xfrm>
            <a:off x="-36500" y="993747"/>
            <a:ext cx="12192000" cy="0"/>
          </a:xfrm>
          <a:prstGeom prst="straightConnector1">
            <a:avLst/>
          </a:prstGeom>
          <a:noFill/>
          <a:ln cap="flat" cmpd="sng" w="9525">
            <a:solidFill>
              <a:srgbClr val="A890FE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61" name="Google Shape;261;p38"/>
          <p:cNvCxnSpPr/>
          <p:nvPr/>
        </p:nvCxnSpPr>
        <p:spPr>
          <a:xfrm>
            <a:off x="0" y="6807372"/>
            <a:ext cx="12192000" cy="0"/>
          </a:xfrm>
          <a:prstGeom prst="straightConnector1">
            <a:avLst/>
          </a:prstGeom>
          <a:noFill/>
          <a:ln cap="flat" cmpd="sng" w="9525">
            <a:solidFill>
              <a:srgbClr val="A890FE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262" name="Google Shape;262;p38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1338" y="1114072"/>
            <a:ext cx="4707984" cy="2911103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63" name="Google Shape;263;p38"/>
          <p:cNvSpPr txBox="1"/>
          <p:nvPr/>
        </p:nvSpPr>
        <p:spPr>
          <a:xfrm>
            <a:off x="273650" y="1066875"/>
            <a:ext cx="6436500" cy="24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83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○"/>
            </a:pPr>
            <a:r>
              <a:rPr lang="es-ES" sz="2200">
                <a:highlight>
                  <a:srgbClr val="6AA84F"/>
                </a:highlight>
              </a:rPr>
              <a:t>Good </a:t>
            </a:r>
            <a:r>
              <a:rPr lang="es-ES" sz="2200">
                <a:solidFill>
                  <a:schemeClr val="dk1"/>
                </a:solidFill>
              </a:rPr>
              <a:t>= Crop on skin disease area</a:t>
            </a:r>
            <a:endParaRPr sz="2200">
              <a:solidFill>
                <a:schemeClr val="dk1"/>
              </a:solidFill>
            </a:endParaRPr>
          </a:p>
          <a:p>
            <a:pPr indent="-3683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○"/>
            </a:pPr>
            <a:r>
              <a:rPr lang="es-ES" sz="2200">
                <a:solidFill>
                  <a:schemeClr val="dk1"/>
                </a:solidFill>
                <a:highlight>
                  <a:srgbClr val="F1C232"/>
                </a:highlight>
              </a:rPr>
              <a:t>Mid</a:t>
            </a:r>
            <a:r>
              <a:rPr lang="es-ES" sz="2200">
                <a:solidFill>
                  <a:schemeClr val="dk1"/>
                </a:solidFill>
              </a:rPr>
              <a:t> = Partial Crop on skin disease area</a:t>
            </a:r>
            <a:endParaRPr sz="2200">
              <a:solidFill>
                <a:schemeClr val="dk1"/>
              </a:solidFill>
            </a:endParaRPr>
          </a:p>
          <a:p>
            <a:pPr indent="-3683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○"/>
            </a:pPr>
            <a:r>
              <a:rPr lang="es-ES" sz="2200">
                <a:solidFill>
                  <a:schemeClr val="dk1"/>
                </a:solidFill>
                <a:highlight>
                  <a:srgbClr val="CC0000"/>
                </a:highlight>
              </a:rPr>
              <a:t>Bad</a:t>
            </a:r>
            <a:r>
              <a:rPr lang="es-ES" sz="2200">
                <a:solidFill>
                  <a:schemeClr val="dk1"/>
                </a:solidFill>
              </a:rPr>
              <a:t> = No crop on skin disease area</a:t>
            </a:r>
            <a:endParaRPr sz="2200">
              <a:solidFill>
                <a:schemeClr val="dk1"/>
              </a:solidFill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b="1" lang="es-ES" sz="2200">
                <a:solidFill>
                  <a:schemeClr val="dk1"/>
                </a:solidFill>
              </a:rPr>
              <a:t>Accuracy :</a:t>
            </a:r>
            <a:r>
              <a:rPr lang="es-ES" sz="2200">
                <a:solidFill>
                  <a:schemeClr val="dk1"/>
                </a:solidFill>
              </a:rPr>
              <a:t> Poor</a:t>
            </a:r>
            <a:endParaRPr sz="2200">
              <a:solidFill>
                <a:schemeClr val="dk1"/>
              </a:solidFill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b="1" lang="es-ES" sz="2200">
                <a:solidFill>
                  <a:schemeClr val="dk1"/>
                </a:solidFill>
              </a:rPr>
              <a:t>Problems:</a:t>
            </a:r>
            <a:r>
              <a:rPr lang="es-ES" sz="2200">
                <a:solidFill>
                  <a:schemeClr val="dk1"/>
                </a:solidFill>
              </a:rPr>
              <a:t> High composition of red pixels in brown and white</a:t>
            </a:r>
            <a:endParaRPr sz="2200">
              <a:solidFill>
                <a:schemeClr val="dk1"/>
              </a:solidFill>
            </a:endParaRPr>
          </a:p>
        </p:txBody>
      </p:sp>
      <p:pic>
        <p:nvPicPr>
          <p:cNvPr id="264" name="Google Shape;264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77463" y="4512450"/>
            <a:ext cx="3416974" cy="216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54633" y="4497800"/>
            <a:ext cx="3416967" cy="216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0825" y="4497801"/>
            <a:ext cx="3262050" cy="2197950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38"/>
          <p:cNvSpPr txBox="1"/>
          <p:nvPr/>
        </p:nvSpPr>
        <p:spPr>
          <a:xfrm>
            <a:off x="1683025" y="4145488"/>
            <a:ext cx="2412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200">
                <a:solidFill>
                  <a:schemeClr val="dk1"/>
                </a:solidFill>
                <a:highlight>
                  <a:srgbClr val="6AA84F"/>
                </a:highlight>
              </a:rPr>
              <a:t>Good </a:t>
            </a:r>
            <a:endParaRPr/>
          </a:p>
        </p:txBody>
      </p:sp>
      <p:sp>
        <p:nvSpPr>
          <p:cNvPr id="268" name="Google Shape;268;p38"/>
          <p:cNvSpPr txBox="1"/>
          <p:nvPr/>
        </p:nvSpPr>
        <p:spPr>
          <a:xfrm>
            <a:off x="4998800" y="4145500"/>
            <a:ext cx="1779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200">
                <a:solidFill>
                  <a:schemeClr val="dk1"/>
                </a:solidFill>
                <a:highlight>
                  <a:srgbClr val="F1C232"/>
                </a:highlight>
              </a:rPr>
              <a:t>Mid</a:t>
            </a:r>
            <a:endParaRPr/>
          </a:p>
        </p:txBody>
      </p:sp>
      <p:sp>
        <p:nvSpPr>
          <p:cNvPr id="269" name="Google Shape;269;p38"/>
          <p:cNvSpPr txBox="1"/>
          <p:nvPr/>
        </p:nvSpPr>
        <p:spPr>
          <a:xfrm>
            <a:off x="8620925" y="4145500"/>
            <a:ext cx="2186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200">
                <a:solidFill>
                  <a:schemeClr val="dk1"/>
                </a:solidFill>
                <a:highlight>
                  <a:srgbClr val="CC0000"/>
                </a:highlight>
              </a:rPr>
              <a:t>Bad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A8D8D">
                <a:alpha val="20000"/>
              </a:srgbClr>
            </a:gs>
            <a:gs pos="99000">
              <a:srgbClr val="A890FE">
                <a:alpha val="20000"/>
              </a:srgbClr>
            </a:gs>
            <a:gs pos="100000">
              <a:srgbClr val="A890FE">
                <a:alpha val="20000"/>
              </a:srgbClr>
            </a:gs>
          </a:gsLst>
          <a:lin ang="5400012" scaled="0"/>
        </a:gradFill>
      </p:bgPr>
    </p:bg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9"/>
          <p:cNvSpPr txBox="1"/>
          <p:nvPr/>
        </p:nvSpPr>
        <p:spPr>
          <a:xfrm>
            <a:off x="6654820" y="1382797"/>
            <a:ext cx="4489200" cy="22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39"/>
          <p:cNvSpPr txBox="1"/>
          <p:nvPr/>
        </p:nvSpPr>
        <p:spPr>
          <a:xfrm>
            <a:off x="273649" y="106700"/>
            <a:ext cx="11805300" cy="12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181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b="1" lang="es-ES" sz="4400">
                <a:solidFill>
                  <a:schemeClr val="dk1"/>
                </a:solidFill>
              </a:rPr>
              <a:t>Superpixel + Crop Results (RGB) -High Res</a:t>
            </a:r>
            <a:endParaRPr/>
          </a:p>
          <a:p>
            <a:pPr indent="0" lvl="0" marL="0" marR="0" rtl="0" algn="l">
              <a:lnSpc>
                <a:spcPct val="18666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/>
          </a:p>
        </p:txBody>
      </p:sp>
      <p:cxnSp>
        <p:nvCxnSpPr>
          <p:cNvPr id="276" name="Google Shape;276;p39"/>
          <p:cNvCxnSpPr/>
          <p:nvPr/>
        </p:nvCxnSpPr>
        <p:spPr>
          <a:xfrm>
            <a:off x="-36500" y="993747"/>
            <a:ext cx="12192000" cy="0"/>
          </a:xfrm>
          <a:prstGeom prst="straightConnector1">
            <a:avLst/>
          </a:prstGeom>
          <a:noFill/>
          <a:ln cap="flat" cmpd="sng" w="9525">
            <a:solidFill>
              <a:srgbClr val="A890FE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77" name="Google Shape;277;p39"/>
          <p:cNvCxnSpPr/>
          <p:nvPr/>
        </p:nvCxnSpPr>
        <p:spPr>
          <a:xfrm>
            <a:off x="0" y="6807372"/>
            <a:ext cx="12192000" cy="0"/>
          </a:xfrm>
          <a:prstGeom prst="straightConnector1">
            <a:avLst/>
          </a:prstGeom>
          <a:noFill/>
          <a:ln cap="flat" cmpd="sng" w="9525">
            <a:solidFill>
              <a:srgbClr val="A890FE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78" name="Google Shape;278;p39"/>
          <p:cNvSpPr txBox="1"/>
          <p:nvPr/>
        </p:nvSpPr>
        <p:spPr>
          <a:xfrm>
            <a:off x="273650" y="1066875"/>
            <a:ext cx="6436500" cy="24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83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○"/>
            </a:pPr>
            <a:r>
              <a:rPr lang="es-ES" sz="2200">
                <a:highlight>
                  <a:srgbClr val="6AA84F"/>
                </a:highlight>
              </a:rPr>
              <a:t>Good </a:t>
            </a:r>
            <a:r>
              <a:rPr lang="es-ES" sz="2200">
                <a:solidFill>
                  <a:schemeClr val="dk1"/>
                </a:solidFill>
              </a:rPr>
              <a:t>= Crop on skin disease area</a:t>
            </a:r>
            <a:endParaRPr sz="2200">
              <a:solidFill>
                <a:schemeClr val="dk1"/>
              </a:solidFill>
            </a:endParaRPr>
          </a:p>
          <a:p>
            <a:pPr indent="-3683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○"/>
            </a:pPr>
            <a:r>
              <a:rPr lang="es-ES" sz="2200">
                <a:solidFill>
                  <a:schemeClr val="dk1"/>
                </a:solidFill>
                <a:highlight>
                  <a:srgbClr val="F1C232"/>
                </a:highlight>
              </a:rPr>
              <a:t>Mid</a:t>
            </a:r>
            <a:r>
              <a:rPr lang="es-ES" sz="2200">
                <a:solidFill>
                  <a:schemeClr val="dk1"/>
                </a:solidFill>
              </a:rPr>
              <a:t> = Partial Crop on skin disease area</a:t>
            </a:r>
            <a:endParaRPr sz="2200">
              <a:solidFill>
                <a:schemeClr val="dk1"/>
              </a:solidFill>
            </a:endParaRPr>
          </a:p>
          <a:p>
            <a:pPr indent="-3683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○"/>
            </a:pPr>
            <a:r>
              <a:rPr lang="es-ES" sz="2200">
                <a:solidFill>
                  <a:schemeClr val="dk1"/>
                </a:solidFill>
                <a:highlight>
                  <a:srgbClr val="CC0000"/>
                </a:highlight>
              </a:rPr>
              <a:t>Bad</a:t>
            </a:r>
            <a:r>
              <a:rPr lang="es-ES" sz="2200">
                <a:solidFill>
                  <a:schemeClr val="dk1"/>
                </a:solidFill>
              </a:rPr>
              <a:t> = No crop on skin disease area</a:t>
            </a:r>
            <a:endParaRPr sz="2200">
              <a:solidFill>
                <a:schemeClr val="dk1"/>
              </a:solidFill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b="1" lang="es-ES" sz="2200">
                <a:solidFill>
                  <a:schemeClr val="dk1"/>
                </a:solidFill>
              </a:rPr>
              <a:t>Accuracy :</a:t>
            </a:r>
            <a:r>
              <a:rPr lang="es-ES" sz="2200">
                <a:solidFill>
                  <a:schemeClr val="dk1"/>
                </a:solidFill>
              </a:rPr>
              <a:t> Extremely Poor</a:t>
            </a:r>
            <a:endParaRPr sz="2200">
              <a:solidFill>
                <a:schemeClr val="dk1"/>
              </a:solidFill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b="1" lang="es-ES" sz="2200">
                <a:solidFill>
                  <a:schemeClr val="dk1"/>
                </a:solidFill>
              </a:rPr>
              <a:t>Problems:</a:t>
            </a:r>
            <a:r>
              <a:rPr lang="es-ES" sz="2200">
                <a:solidFill>
                  <a:schemeClr val="dk1"/>
                </a:solidFill>
              </a:rPr>
              <a:t> Many files not working, longer run times</a:t>
            </a:r>
            <a:endParaRPr sz="2200">
              <a:solidFill>
                <a:schemeClr val="dk1"/>
              </a:solidFill>
            </a:endParaRPr>
          </a:p>
        </p:txBody>
      </p:sp>
      <p:sp>
        <p:nvSpPr>
          <p:cNvPr id="279" name="Google Shape;279;p39"/>
          <p:cNvSpPr txBox="1"/>
          <p:nvPr/>
        </p:nvSpPr>
        <p:spPr>
          <a:xfrm>
            <a:off x="1683025" y="4145488"/>
            <a:ext cx="2412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200">
                <a:solidFill>
                  <a:schemeClr val="dk1"/>
                </a:solidFill>
                <a:highlight>
                  <a:srgbClr val="6AA84F"/>
                </a:highlight>
              </a:rPr>
              <a:t>Good </a:t>
            </a:r>
            <a:endParaRPr/>
          </a:p>
        </p:txBody>
      </p:sp>
      <p:sp>
        <p:nvSpPr>
          <p:cNvPr id="280" name="Google Shape;280;p39"/>
          <p:cNvSpPr txBox="1"/>
          <p:nvPr/>
        </p:nvSpPr>
        <p:spPr>
          <a:xfrm>
            <a:off x="4998800" y="4145500"/>
            <a:ext cx="1779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200">
                <a:solidFill>
                  <a:schemeClr val="dk1"/>
                </a:solidFill>
                <a:highlight>
                  <a:srgbClr val="F1C232"/>
                </a:highlight>
              </a:rPr>
              <a:t>Mid</a:t>
            </a:r>
            <a:endParaRPr/>
          </a:p>
        </p:txBody>
      </p:sp>
      <p:sp>
        <p:nvSpPr>
          <p:cNvPr id="281" name="Google Shape;281;p39"/>
          <p:cNvSpPr txBox="1"/>
          <p:nvPr/>
        </p:nvSpPr>
        <p:spPr>
          <a:xfrm>
            <a:off x="8620925" y="4145500"/>
            <a:ext cx="2186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200">
                <a:solidFill>
                  <a:schemeClr val="dk1"/>
                </a:solidFill>
                <a:highlight>
                  <a:srgbClr val="CC0000"/>
                </a:highlight>
              </a:rPr>
              <a:t>Bad</a:t>
            </a:r>
            <a:endParaRPr/>
          </a:p>
        </p:txBody>
      </p:sp>
      <p:pic>
        <p:nvPicPr>
          <p:cNvPr id="282" name="Google Shape;28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69775" y="4668702"/>
            <a:ext cx="2746774" cy="200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7500" y="4737275"/>
            <a:ext cx="3242704" cy="200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59700" y="4699600"/>
            <a:ext cx="3183325" cy="1970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54825" y="1050825"/>
            <a:ext cx="4927850" cy="303757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0"/>
          <p:cNvSpPr/>
          <p:nvPr>
            <p:ph idx="2" type="pic"/>
          </p:nvPr>
        </p:nvSpPr>
        <p:spPr>
          <a:xfrm>
            <a:off x="5980050" y="0"/>
            <a:ext cx="6212100" cy="6858000"/>
          </a:xfrm>
          <a:prstGeom prst="roundRect">
            <a:avLst>
              <a:gd fmla="val 16667" name="adj"/>
            </a:avLst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s-ES" sz="2000">
                <a:solidFill>
                  <a:schemeClr val="dk1"/>
                </a:solidFill>
              </a:rPr>
              <a:t>Reagan Esteves: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s-ES" sz="2000">
                <a:solidFill>
                  <a:schemeClr val="dk1"/>
                </a:solidFill>
              </a:rPr>
              <a:t>Created code to crop superpixel based on most red superpixel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s-ES" sz="2000">
                <a:solidFill>
                  <a:schemeClr val="dk1"/>
                </a:solidFill>
              </a:rPr>
              <a:t>Created a HSV code prototype based on red superpixel code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s-ES" sz="2000">
                <a:solidFill>
                  <a:schemeClr val="dk1"/>
                </a:solidFill>
              </a:rPr>
              <a:t>Jamie Hartman: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s-ES" sz="2000">
                <a:solidFill>
                  <a:schemeClr val="dk1"/>
                </a:solidFill>
              </a:rPr>
              <a:t>Broke code into modular function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s-ES" sz="2000">
                <a:solidFill>
                  <a:schemeClr val="dk1"/>
                </a:solidFill>
              </a:rPr>
              <a:t>And created loop for multiple images at time (Mask RCNN, Superpixel, Hue, Pickling)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s-ES" sz="2000">
                <a:solidFill>
                  <a:schemeClr val="dk1"/>
                </a:solidFill>
              </a:rPr>
              <a:t>Charles Tyndal: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s-ES" sz="2000">
                <a:solidFill>
                  <a:schemeClr val="dk1"/>
                </a:solidFill>
              </a:rPr>
              <a:t>Pickle/Unpickle file creation with Mask RCNN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s-ES" sz="2000">
                <a:solidFill>
                  <a:schemeClr val="dk1"/>
                </a:solidFill>
              </a:rPr>
              <a:t>Created comparison file of high resolution of superpixel results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s-ES" sz="2000">
                <a:solidFill>
                  <a:schemeClr val="dk1"/>
                </a:solidFill>
              </a:rPr>
              <a:t>Chenyu Zhao: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s-ES" sz="2000">
                <a:solidFill>
                  <a:schemeClr val="dk1"/>
                </a:solidFill>
              </a:rPr>
              <a:t>Attempt of Clustering Red Superpixels for output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s-ES" sz="2000">
                <a:solidFill>
                  <a:schemeClr val="dk1"/>
                </a:solidFill>
              </a:rPr>
              <a:t>Created comparison file of superpixel results and pie chart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292" name="Google Shape;292;p40"/>
          <p:cNvSpPr txBox="1"/>
          <p:nvPr/>
        </p:nvSpPr>
        <p:spPr>
          <a:xfrm>
            <a:off x="516200" y="530950"/>
            <a:ext cx="47196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181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b="1" lang="es-ES" sz="4400">
                <a:solidFill>
                  <a:schemeClr val="dk1"/>
                </a:solidFill>
              </a:rPr>
              <a:t>Division</a:t>
            </a:r>
            <a:r>
              <a:rPr b="1" lang="es-ES" sz="4400">
                <a:solidFill>
                  <a:schemeClr val="dk1"/>
                </a:solidFill>
              </a:rPr>
              <a:t> of Work</a:t>
            </a:r>
            <a:endParaRPr b="1" sz="4400">
              <a:solidFill>
                <a:schemeClr val="dk1"/>
              </a:solidFill>
            </a:endParaRPr>
          </a:p>
        </p:txBody>
      </p:sp>
      <p:pic>
        <p:nvPicPr>
          <p:cNvPr id="293" name="Google Shape;29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5825" y="1233500"/>
            <a:ext cx="5160350" cy="5160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A8D8D">
                <a:alpha val="45882"/>
              </a:srgbClr>
            </a:gs>
            <a:gs pos="99000">
              <a:srgbClr val="A890FE">
                <a:alpha val="31764"/>
              </a:srgbClr>
            </a:gs>
            <a:gs pos="100000">
              <a:srgbClr val="A890FE">
                <a:alpha val="31764"/>
              </a:srgbClr>
            </a:gs>
          </a:gsLst>
          <a:lin ang="5400012" scaled="0"/>
        </a:gradFill>
      </p:bgPr>
    </p:bg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8" name="Google Shape;298;p41"/>
          <p:cNvGrpSpPr/>
          <p:nvPr/>
        </p:nvGrpSpPr>
        <p:grpSpPr>
          <a:xfrm rot="10159670">
            <a:off x="-3581079" y="-1798996"/>
            <a:ext cx="8450125" cy="5984640"/>
            <a:chOff x="6315214" y="581964"/>
            <a:chExt cx="5730032" cy="6117950"/>
          </a:xfrm>
        </p:grpSpPr>
        <p:sp>
          <p:nvSpPr>
            <p:cNvPr id="299" name="Google Shape;299;p41"/>
            <p:cNvSpPr/>
            <p:nvPr/>
          </p:nvSpPr>
          <p:spPr>
            <a:xfrm rot="649267">
              <a:off x="6770594" y="987168"/>
              <a:ext cx="4819272" cy="5307542"/>
            </a:xfrm>
            <a:custGeom>
              <a:rect b="b" l="l" r="r" t="t"/>
              <a:pathLst>
                <a:path extrusionOk="0" h="4860759" w="4413591">
                  <a:moveTo>
                    <a:pt x="274681" y="2536257"/>
                  </a:moveTo>
                  <a:cubicBezTo>
                    <a:pt x="1525966" y="705853"/>
                    <a:pt x="1868501" y="0"/>
                    <a:pt x="3003443" y="0"/>
                  </a:cubicBezTo>
                  <a:cubicBezTo>
                    <a:pt x="4138385" y="0"/>
                    <a:pt x="4384669" y="1401315"/>
                    <a:pt x="4384669" y="2536257"/>
                  </a:cubicBezTo>
                  <a:cubicBezTo>
                    <a:pt x="4384669" y="3671199"/>
                    <a:pt x="4658150" y="4860759"/>
                    <a:pt x="3523208" y="4860759"/>
                  </a:cubicBezTo>
                  <a:cubicBezTo>
                    <a:pt x="2388266" y="4860759"/>
                    <a:pt x="-976604" y="4366661"/>
                    <a:pt x="274681" y="2536257"/>
                  </a:cubicBezTo>
                  <a:close/>
                </a:path>
              </a:pathLst>
            </a:custGeom>
            <a:gradFill>
              <a:gsLst>
                <a:gs pos="0">
                  <a:srgbClr val="EA8D8D">
                    <a:alpha val="45882"/>
                  </a:srgbClr>
                </a:gs>
                <a:gs pos="99000">
                  <a:srgbClr val="A890FE">
                    <a:alpha val="31764"/>
                  </a:srgbClr>
                </a:gs>
                <a:gs pos="100000">
                  <a:srgbClr val="A890FE">
                    <a:alpha val="31764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0;p41"/>
            <p:cNvSpPr/>
            <p:nvPr/>
          </p:nvSpPr>
          <p:spPr>
            <a:xfrm>
              <a:off x="6903721" y="1061895"/>
              <a:ext cx="4821848" cy="5310379"/>
            </a:xfrm>
            <a:custGeom>
              <a:rect b="b" l="l" r="r" t="t"/>
              <a:pathLst>
                <a:path extrusionOk="0" h="4860759" w="4413591">
                  <a:moveTo>
                    <a:pt x="274681" y="2536257"/>
                  </a:moveTo>
                  <a:cubicBezTo>
                    <a:pt x="1525966" y="705853"/>
                    <a:pt x="1868501" y="0"/>
                    <a:pt x="3003443" y="0"/>
                  </a:cubicBezTo>
                  <a:cubicBezTo>
                    <a:pt x="4138385" y="0"/>
                    <a:pt x="4384669" y="1401315"/>
                    <a:pt x="4384669" y="2536257"/>
                  </a:cubicBezTo>
                  <a:cubicBezTo>
                    <a:pt x="4384669" y="3671199"/>
                    <a:pt x="4658150" y="4860759"/>
                    <a:pt x="3523208" y="4860759"/>
                  </a:cubicBezTo>
                  <a:cubicBezTo>
                    <a:pt x="2388266" y="4860759"/>
                    <a:pt x="-976604" y="4366661"/>
                    <a:pt x="274681" y="2536257"/>
                  </a:cubicBezTo>
                  <a:close/>
                </a:path>
              </a:pathLst>
            </a:custGeom>
            <a:gradFill>
              <a:gsLst>
                <a:gs pos="0">
                  <a:srgbClr val="EA8D8D"/>
                </a:gs>
                <a:gs pos="99000">
                  <a:srgbClr val="A890FE"/>
                </a:gs>
                <a:gs pos="100000">
                  <a:srgbClr val="A890FE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01" name="Google Shape;301;p41"/>
          <p:cNvSpPr txBox="1"/>
          <p:nvPr/>
        </p:nvSpPr>
        <p:spPr>
          <a:xfrm>
            <a:off x="3673726" y="1773947"/>
            <a:ext cx="4844400" cy="183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EA8D8D"/>
              </a:buClr>
              <a:buSzPts val="15355"/>
              <a:buFont typeface="Arial"/>
              <a:buNone/>
            </a:pPr>
            <a:r>
              <a:rPr b="1" lang="es-ES" sz="15355">
                <a:solidFill>
                  <a:srgbClr val="EA8D8D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b="1" lang="es-ES" sz="15355">
                <a:solidFill>
                  <a:srgbClr val="EA8D8D"/>
                </a:solidFill>
              </a:rPr>
              <a:t>3</a:t>
            </a:r>
            <a:endParaRPr/>
          </a:p>
        </p:txBody>
      </p:sp>
      <p:sp>
        <p:nvSpPr>
          <p:cNvPr id="302" name="Google Shape;302;p41"/>
          <p:cNvSpPr txBox="1"/>
          <p:nvPr/>
        </p:nvSpPr>
        <p:spPr>
          <a:xfrm>
            <a:off x="1857395" y="3400675"/>
            <a:ext cx="8756400" cy="161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Arial"/>
              <a:buNone/>
            </a:pPr>
            <a:r>
              <a:rPr b="1" lang="es-ES" sz="7200">
                <a:solidFill>
                  <a:schemeClr val="lt1"/>
                </a:solidFill>
              </a:rPr>
              <a:t>Future Milestone Works</a:t>
            </a:r>
            <a:endParaRPr/>
          </a:p>
        </p:txBody>
      </p:sp>
      <p:sp>
        <p:nvSpPr>
          <p:cNvPr id="303" name="Google Shape;303;p41"/>
          <p:cNvSpPr/>
          <p:nvPr/>
        </p:nvSpPr>
        <p:spPr>
          <a:xfrm rot="-7121694">
            <a:off x="10056966" y="5359909"/>
            <a:ext cx="1194985" cy="1316057"/>
          </a:xfrm>
          <a:custGeom>
            <a:rect b="b" l="l" r="r" t="t"/>
            <a:pathLst>
              <a:path extrusionOk="0" h="4860759" w="4413591">
                <a:moveTo>
                  <a:pt x="274681" y="2536257"/>
                </a:moveTo>
                <a:cubicBezTo>
                  <a:pt x="1525966" y="705853"/>
                  <a:pt x="1868501" y="0"/>
                  <a:pt x="3003443" y="0"/>
                </a:cubicBezTo>
                <a:cubicBezTo>
                  <a:pt x="4138385" y="0"/>
                  <a:pt x="4384669" y="1401315"/>
                  <a:pt x="4384669" y="2536257"/>
                </a:cubicBezTo>
                <a:cubicBezTo>
                  <a:pt x="4384669" y="3671199"/>
                  <a:pt x="4658150" y="4860759"/>
                  <a:pt x="3523208" y="4860759"/>
                </a:cubicBezTo>
                <a:cubicBezTo>
                  <a:pt x="2388266" y="4860759"/>
                  <a:pt x="-976604" y="4366661"/>
                  <a:pt x="274681" y="2536257"/>
                </a:cubicBezTo>
                <a:close/>
              </a:path>
            </a:pathLst>
          </a:custGeom>
          <a:gradFill>
            <a:gsLst>
              <a:gs pos="0">
                <a:srgbClr val="EA8D8D"/>
              </a:gs>
              <a:gs pos="99000">
                <a:srgbClr val="A890FE"/>
              </a:gs>
              <a:gs pos="100000">
                <a:srgbClr val="A890FE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p41"/>
          <p:cNvSpPr/>
          <p:nvPr/>
        </p:nvSpPr>
        <p:spPr>
          <a:xfrm rot="-2700000">
            <a:off x="11444249" y="4536744"/>
            <a:ext cx="499341" cy="549932"/>
          </a:xfrm>
          <a:custGeom>
            <a:rect b="b" l="l" r="r" t="t"/>
            <a:pathLst>
              <a:path extrusionOk="0" h="4860759" w="4413591">
                <a:moveTo>
                  <a:pt x="274681" y="2536257"/>
                </a:moveTo>
                <a:cubicBezTo>
                  <a:pt x="1525966" y="705853"/>
                  <a:pt x="1868501" y="0"/>
                  <a:pt x="3003443" y="0"/>
                </a:cubicBezTo>
                <a:cubicBezTo>
                  <a:pt x="4138385" y="0"/>
                  <a:pt x="4384669" y="1401315"/>
                  <a:pt x="4384669" y="2536257"/>
                </a:cubicBezTo>
                <a:cubicBezTo>
                  <a:pt x="4384669" y="3671199"/>
                  <a:pt x="4658150" y="4860759"/>
                  <a:pt x="3523208" y="4860759"/>
                </a:cubicBezTo>
                <a:cubicBezTo>
                  <a:pt x="2388266" y="4860759"/>
                  <a:pt x="-976604" y="4366661"/>
                  <a:pt x="274681" y="2536257"/>
                </a:cubicBezTo>
                <a:close/>
              </a:path>
            </a:pathLst>
          </a:custGeom>
          <a:gradFill>
            <a:gsLst>
              <a:gs pos="0">
                <a:srgbClr val="EA8D8D"/>
              </a:gs>
              <a:gs pos="99000">
                <a:srgbClr val="A890FE"/>
              </a:gs>
              <a:gs pos="100000">
                <a:srgbClr val="A890FE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" name="Google Shape;305;p41"/>
          <p:cNvSpPr/>
          <p:nvPr/>
        </p:nvSpPr>
        <p:spPr>
          <a:xfrm>
            <a:off x="5736689" y="5180124"/>
            <a:ext cx="641223" cy="641223"/>
          </a:xfrm>
          <a:custGeom>
            <a:rect b="b" l="l" r="r" t="t"/>
            <a:pathLst>
              <a:path extrusionOk="0" h="5829300" w="5829300">
                <a:moveTo>
                  <a:pt x="2915002" y="0"/>
                </a:moveTo>
                <a:cubicBezTo>
                  <a:pt x="1304896" y="0"/>
                  <a:pt x="0" y="1304896"/>
                  <a:pt x="0" y="2915002"/>
                </a:cubicBezTo>
                <a:cubicBezTo>
                  <a:pt x="0" y="4525109"/>
                  <a:pt x="1304896" y="5830005"/>
                  <a:pt x="2915002" y="5830005"/>
                </a:cubicBezTo>
                <a:cubicBezTo>
                  <a:pt x="4525109" y="5830005"/>
                  <a:pt x="5830005" y="4525109"/>
                  <a:pt x="5830005" y="2915002"/>
                </a:cubicBezTo>
                <a:cubicBezTo>
                  <a:pt x="5830005" y="1304896"/>
                  <a:pt x="4525109" y="0"/>
                  <a:pt x="2915002" y="0"/>
                </a:cubicBezTo>
                <a:close/>
                <a:moveTo>
                  <a:pt x="2915002" y="5547408"/>
                </a:moveTo>
                <a:cubicBezTo>
                  <a:pt x="1465269" y="5547408"/>
                  <a:pt x="282597" y="4364736"/>
                  <a:pt x="282597" y="2915002"/>
                </a:cubicBezTo>
                <a:cubicBezTo>
                  <a:pt x="282597" y="1465269"/>
                  <a:pt x="1465269" y="282597"/>
                  <a:pt x="2915002" y="282597"/>
                </a:cubicBezTo>
                <a:cubicBezTo>
                  <a:pt x="4364736" y="282597"/>
                  <a:pt x="5547408" y="1465269"/>
                  <a:pt x="5547408" y="2915002"/>
                </a:cubicBezTo>
                <a:cubicBezTo>
                  <a:pt x="5547408" y="4364736"/>
                  <a:pt x="4364736" y="5547408"/>
                  <a:pt x="2915002" y="5547408"/>
                </a:cubicBezTo>
                <a:close/>
                <a:moveTo>
                  <a:pt x="4051754" y="3006852"/>
                </a:moveTo>
                <a:cubicBezTo>
                  <a:pt x="4105447" y="3060544"/>
                  <a:pt x="4105447" y="3151680"/>
                  <a:pt x="4051754" y="3205382"/>
                </a:cubicBezTo>
                <a:lnTo>
                  <a:pt x="3013910" y="4250293"/>
                </a:lnTo>
                <a:cubicBezTo>
                  <a:pt x="3006138" y="4258066"/>
                  <a:pt x="2998365" y="4265838"/>
                  <a:pt x="2991298" y="4265838"/>
                </a:cubicBezTo>
                <a:lnTo>
                  <a:pt x="2983525" y="4273611"/>
                </a:lnTo>
                <a:cubicBezTo>
                  <a:pt x="2975753" y="4273611"/>
                  <a:pt x="2975753" y="4281383"/>
                  <a:pt x="2967981" y="4281383"/>
                </a:cubicBezTo>
                <a:cubicBezTo>
                  <a:pt x="2960208" y="4281383"/>
                  <a:pt x="2960208" y="4281383"/>
                  <a:pt x="2952436" y="4289155"/>
                </a:cubicBezTo>
                <a:cubicBezTo>
                  <a:pt x="2944663" y="4289155"/>
                  <a:pt x="2944663" y="4289155"/>
                  <a:pt x="2936891" y="4289155"/>
                </a:cubicBezTo>
                <a:cubicBezTo>
                  <a:pt x="2929119" y="4289155"/>
                  <a:pt x="2921346" y="4289155"/>
                  <a:pt x="2906516" y="4289155"/>
                </a:cubicBezTo>
                <a:cubicBezTo>
                  <a:pt x="2898743" y="4289155"/>
                  <a:pt x="2890971" y="4289155"/>
                  <a:pt x="2876141" y="4289155"/>
                </a:cubicBezTo>
                <a:cubicBezTo>
                  <a:pt x="2868368" y="4289155"/>
                  <a:pt x="2868368" y="4289155"/>
                  <a:pt x="2860596" y="4289155"/>
                </a:cubicBezTo>
                <a:cubicBezTo>
                  <a:pt x="2852823" y="4289155"/>
                  <a:pt x="2852823" y="4289155"/>
                  <a:pt x="2845051" y="4281383"/>
                </a:cubicBezTo>
                <a:cubicBezTo>
                  <a:pt x="2837279" y="4281383"/>
                  <a:pt x="2837279" y="4273611"/>
                  <a:pt x="2829506" y="4273611"/>
                </a:cubicBezTo>
                <a:cubicBezTo>
                  <a:pt x="2829506" y="4273611"/>
                  <a:pt x="2821734" y="4273611"/>
                  <a:pt x="2821734" y="4265838"/>
                </a:cubicBezTo>
                <a:cubicBezTo>
                  <a:pt x="2813961" y="4258066"/>
                  <a:pt x="2806189" y="4258066"/>
                  <a:pt x="2799121" y="4250293"/>
                </a:cubicBezTo>
                <a:lnTo>
                  <a:pt x="1770478" y="3197600"/>
                </a:lnTo>
                <a:cubicBezTo>
                  <a:pt x="1716786" y="3143907"/>
                  <a:pt x="1716786" y="3052772"/>
                  <a:pt x="1770478" y="2999070"/>
                </a:cubicBezTo>
                <a:cubicBezTo>
                  <a:pt x="1824171" y="2945368"/>
                  <a:pt x="1915306" y="2945378"/>
                  <a:pt x="1969008" y="2999070"/>
                </a:cubicBezTo>
                <a:lnTo>
                  <a:pt x="2777947" y="3808009"/>
                </a:lnTo>
                <a:lnTo>
                  <a:pt x="2777947" y="1571958"/>
                </a:lnTo>
                <a:cubicBezTo>
                  <a:pt x="2777947" y="1495654"/>
                  <a:pt x="2838707" y="1434894"/>
                  <a:pt x="2915012" y="1434894"/>
                </a:cubicBezTo>
                <a:cubicBezTo>
                  <a:pt x="2991317" y="1434894"/>
                  <a:pt x="3052077" y="1495654"/>
                  <a:pt x="3052077" y="1571958"/>
                </a:cubicBezTo>
                <a:lnTo>
                  <a:pt x="3052077" y="3807314"/>
                </a:lnTo>
                <a:lnTo>
                  <a:pt x="3846176" y="3013920"/>
                </a:lnTo>
                <a:cubicBezTo>
                  <a:pt x="3906926" y="2953150"/>
                  <a:pt x="3998767" y="2953150"/>
                  <a:pt x="4051754" y="3006852"/>
                </a:cubicBezTo>
                <a:close/>
              </a:path>
            </a:pathLst>
          </a:custGeom>
          <a:gradFill>
            <a:gsLst>
              <a:gs pos="0">
                <a:srgbClr val="EA8D8D"/>
              </a:gs>
              <a:gs pos="99000">
                <a:srgbClr val="A890FE"/>
              </a:gs>
              <a:gs pos="100000">
                <a:srgbClr val="A890FE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2"/>
          <p:cNvSpPr txBox="1"/>
          <p:nvPr/>
        </p:nvSpPr>
        <p:spPr>
          <a:xfrm>
            <a:off x="266150" y="215725"/>
            <a:ext cx="125814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4000"/>
              <a:t>Superpixel with HSV (Hue, Saturation, Value)</a:t>
            </a:r>
            <a:endParaRPr b="1" sz="4000"/>
          </a:p>
        </p:txBody>
      </p:sp>
      <p:sp>
        <p:nvSpPr>
          <p:cNvPr id="312" name="Google Shape;312;p42"/>
          <p:cNvSpPr txBox="1"/>
          <p:nvPr/>
        </p:nvSpPr>
        <p:spPr>
          <a:xfrm>
            <a:off x="162225" y="943900"/>
            <a:ext cx="5206200" cy="34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b="1" lang="es-ES" sz="2100"/>
              <a:t>Advantages</a:t>
            </a:r>
            <a:endParaRPr b="1" sz="2100"/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SzPts val="2100"/>
              <a:buChar char="○"/>
            </a:pPr>
            <a:r>
              <a:rPr lang="es-ES" sz="2100"/>
              <a:t>Less variance in different lightings</a:t>
            </a:r>
            <a:endParaRPr sz="2100"/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SzPts val="2100"/>
              <a:buChar char="○"/>
            </a:pPr>
            <a:r>
              <a:rPr lang="es-ES" sz="2100"/>
              <a:t>To remove shadows</a:t>
            </a:r>
            <a:endParaRPr sz="2100"/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SzPts val="2100"/>
              <a:buChar char="○"/>
            </a:pPr>
            <a:r>
              <a:rPr lang="es-ES" sz="2100"/>
              <a:t>Closer to how humans interpret and perceive color</a:t>
            </a:r>
            <a:endParaRPr sz="2100"/>
          </a:p>
          <a:p>
            <a:pPr indent="-361950" lvl="2" marL="1371600" rtl="0" algn="l">
              <a:spcBef>
                <a:spcPts val="0"/>
              </a:spcBef>
              <a:spcAft>
                <a:spcPts val="0"/>
              </a:spcAft>
              <a:buSzPts val="2100"/>
              <a:buChar char="■"/>
            </a:pPr>
            <a:r>
              <a:rPr lang="es-ES" sz="2100"/>
              <a:t>ex. what we view is red = wound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b="1" lang="es-ES" sz="2100"/>
              <a:t>Results:</a:t>
            </a:r>
            <a:endParaRPr b="1" sz="2100"/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SzPts val="2100"/>
              <a:buChar char="○"/>
            </a:pPr>
            <a:r>
              <a:rPr lang="es-ES" sz="2100"/>
              <a:t>Blue = Lower Hue</a:t>
            </a:r>
            <a:endParaRPr sz="2100"/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SzPts val="2100"/>
              <a:buChar char="○"/>
            </a:pPr>
            <a:r>
              <a:rPr lang="es-ES" sz="2100"/>
              <a:t>Yellow = Higher Hue</a:t>
            </a:r>
            <a:endParaRPr sz="2100"/>
          </a:p>
        </p:txBody>
      </p:sp>
      <p:pic>
        <p:nvPicPr>
          <p:cNvPr id="313" name="Google Shape;31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46075" y="1045100"/>
            <a:ext cx="3996340" cy="336815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14" name="Google Shape;314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11250" y="4118800"/>
            <a:ext cx="3362925" cy="2272000"/>
          </a:xfrm>
          <a:prstGeom prst="rect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15" name="Google Shape;315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6825" y="4360900"/>
            <a:ext cx="2289426" cy="2271999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42"/>
          <p:cNvSpPr txBox="1"/>
          <p:nvPr/>
        </p:nvSpPr>
        <p:spPr>
          <a:xfrm>
            <a:off x="7141950" y="5057108"/>
            <a:ext cx="15693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900">
                <a:latin typeface="Advent Pro"/>
                <a:ea typeface="Advent Pro"/>
                <a:cs typeface="Advent Pro"/>
                <a:sym typeface="Advent Pro"/>
              </a:rPr>
              <a:t>Superpixel -&gt;</a:t>
            </a:r>
            <a:endParaRPr b="1" sz="1900">
              <a:latin typeface="Advent Pro"/>
              <a:ea typeface="Advent Pro"/>
              <a:cs typeface="Advent Pro"/>
              <a:sym typeface="Advent Pro"/>
            </a:endParaRPr>
          </a:p>
        </p:txBody>
      </p:sp>
      <p:sp>
        <p:nvSpPr>
          <p:cNvPr id="317" name="Google Shape;317;p42"/>
          <p:cNvSpPr txBox="1"/>
          <p:nvPr/>
        </p:nvSpPr>
        <p:spPr>
          <a:xfrm>
            <a:off x="10134150" y="2459783"/>
            <a:ext cx="15693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900">
                <a:latin typeface="Advent Pro"/>
                <a:ea typeface="Advent Pro"/>
                <a:cs typeface="Advent Pro"/>
                <a:sym typeface="Advent Pro"/>
              </a:rPr>
              <a:t>&lt;- Hue</a:t>
            </a:r>
            <a:endParaRPr b="1" sz="1900">
              <a:latin typeface="Advent Pro"/>
              <a:ea typeface="Advent Pro"/>
              <a:cs typeface="Advent Pro"/>
              <a:sym typeface="Advent Pr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7000" y="0"/>
            <a:ext cx="6858002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7"/>
          <p:cNvSpPr txBox="1"/>
          <p:nvPr>
            <p:ph idx="12" type="sldNum"/>
          </p:nvPr>
        </p:nvSpPr>
        <p:spPr>
          <a:xfrm>
            <a:off x="11385445" y="6226901"/>
            <a:ext cx="731700" cy="524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s-ES" sz="3300">
                <a:latin typeface="Roboto Condensed"/>
                <a:ea typeface="Roboto Condensed"/>
                <a:cs typeface="Roboto Condensed"/>
                <a:sym typeface="Roboto Condensed"/>
              </a:rPr>
              <a:t>‹#›</a:t>
            </a:fld>
            <a:endParaRPr b="1" sz="33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A8D8D">
                <a:alpha val="20000"/>
              </a:srgbClr>
            </a:gs>
            <a:gs pos="99000">
              <a:srgbClr val="A890FE">
                <a:alpha val="20000"/>
              </a:srgbClr>
            </a:gs>
            <a:gs pos="100000">
              <a:srgbClr val="A890FE">
                <a:alpha val="20000"/>
              </a:srgbClr>
            </a:gs>
          </a:gsLst>
          <a:lin ang="5400000" scaled="0"/>
        </a:grad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8"/>
          <p:cNvSpPr txBox="1"/>
          <p:nvPr/>
        </p:nvSpPr>
        <p:spPr>
          <a:xfrm>
            <a:off x="6654820" y="1382797"/>
            <a:ext cx="4489200" cy="22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28"/>
          <p:cNvSpPr txBox="1"/>
          <p:nvPr/>
        </p:nvSpPr>
        <p:spPr>
          <a:xfrm>
            <a:off x="287925" y="1549900"/>
            <a:ext cx="11188200" cy="22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55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D3B45"/>
              </a:buClr>
              <a:buSzPts val="2000"/>
              <a:buFont typeface="Helvetica Neue"/>
              <a:buChar char="●"/>
            </a:pPr>
            <a:r>
              <a:rPr lang="es-ES" sz="2000">
                <a:solidFill>
                  <a:srgbClr val="2D3B4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Use AI to identify skin diseases in people with darker skin tones</a:t>
            </a:r>
            <a:endParaRPr sz="2000">
              <a:solidFill>
                <a:srgbClr val="2D3B4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55600" lvl="1" marL="9144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D3B45"/>
              </a:buClr>
              <a:buSzPts val="2000"/>
              <a:buFont typeface="Helvetica Neue"/>
              <a:buChar char="○"/>
            </a:pPr>
            <a:r>
              <a:rPr b="1" lang="es-ES" sz="2000">
                <a:solidFill>
                  <a:srgbClr val="2D3B4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Why? </a:t>
            </a:r>
            <a:endParaRPr sz="2000">
              <a:solidFill>
                <a:srgbClr val="2D3B4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55600" lvl="2" marL="13716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D3B45"/>
              </a:buClr>
              <a:buSzPts val="2000"/>
              <a:buFont typeface="Helvetica Neue"/>
              <a:buChar char="■"/>
            </a:pPr>
            <a:r>
              <a:rPr lang="es-ES" sz="2000">
                <a:solidFill>
                  <a:srgbClr val="2D3B4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To address racial disparities in current AI recognition -&gt; leads to misdiagnosis</a:t>
            </a:r>
            <a:endParaRPr sz="2000">
              <a:solidFill>
                <a:srgbClr val="2D3B4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55600" lvl="2" marL="13716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D3B45"/>
              </a:buClr>
              <a:buSzPts val="2000"/>
              <a:buFont typeface="Helvetica Neue"/>
              <a:buChar char="■"/>
            </a:pPr>
            <a:r>
              <a:rPr lang="es-ES" sz="2000">
                <a:solidFill>
                  <a:srgbClr val="2D3B4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patients unable to afford (expensive)</a:t>
            </a:r>
            <a:endParaRPr sz="2000">
              <a:solidFill>
                <a:srgbClr val="2D3B4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55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D3B45"/>
              </a:buClr>
              <a:buSzPts val="2000"/>
              <a:buFont typeface="Helvetica Neue"/>
              <a:buChar char="●"/>
            </a:pPr>
            <a:r>
              <a:rPr lang="es-ES" sz="2000">
                <a:solidFill>
                  <a:srgbClr val="2D3B4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Image source dataset: sub-Saharan African hospitals</a:t>
            </a:r>
            <a:endParaRPr sz="2000">
              <a:solidFill>
                <a:srgbClr val="2D3B4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55600" lvl="1" marL="9144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D3B45"/>
              </a:buClr>
              <a:buSzPts val="2000"/>
              <a:buFont typeface="Helvetica Neue"/>
              <a:buChar char="○"/>
            </a:pPr>
            <a:r>
              <a:rPr b="1" lang="es-ES" sz="2000">
                <a:solidFill>
                  <a:srgbClr val="2D3B4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Focus: </a:t>
            </a:r>
            <a:r>
              <a:rPr lang="es-ES" sz="2000">
                <a:solidFill>
                  <a:srgbClr val="2D3B4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Buruli Ulcer, Yaw, Mycetoma, Leprosy, Scabies</a:t>
            </a:r>
            <a:endParaRPr sz="2000">
              <a:solidFill>
                <a:srgbClr val="2D3B4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55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D3B45"/>
              </a:buClr>
              <a:buSzPts val="2000"/>
              <a:buFont typeface="Helvetica Neue"/>
              <a:buChar char="●"/>
            </a:pPr>
            <a:r>
              <a:rPr b="1" lang="es-ES" sz="2000">
                <a:solidFill>
                  <a:srgbClr val="2D3B4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Our Tasks:</a:t>
            </a:r>
            <a:endParaRPr b="1" sz="2000">
              <a:solidFill>
                <a:srgbClr val="2D3B4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55600" lvl="1" marL="9144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D3B45"/>
              </a:buClr>
              <a:buSzPts val="2000"/>
              <a:buFont typeface="Helvetica Neue"/>
              <a:buChar char="○"/>
            </a:pPr>
            <a:r>
              <a:rPr lang="es-ES" sz="2000">
                <a:solidFill>
                  <a:srgbClr val="2D3B4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Enhancing images (cropping, filtering, applying boundary boxes and masks)</a:t>
            </a:r>
            <a:endParaRPr sz="2000">
              <a:solidFill>
                <a:srgbClr val="2D3B4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55600" lvl="2" marL="13716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D3B45"/>
              </a:buClr>
              <a:buSzPts val="2000"/>
              <a:buFont typeface="Helvetica Neue"/>
              <a:buChar char="■"/>
            </a:pPr>
            <a:r>
              <a:rPr lang="es-ES" sz="2000">
                <a:solidFill>
                  <a:srgbClr val="2D3B4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Mask_RCNN &amp; Superpixel</a:t>
            </a:r>
            <a:endParaRPr sz="2000">
              <a:solidFill>
                <a:srgbClr val="2D3B4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55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D3B45"/>
              </a:buClr>
              <a:buSzPts val="2000"/>
              <a:buFont typeface="Helvetica Neue"/>
              <a:buChar char="●"/>
            </a:pPr>
            <a:r>
              <a:rPr b="1" lang="es-ES" sz="2000">
                <a:solidFill>
                  <a:srgbClr val="2D3B4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Our Goals:</a:t>
            </a:r>
            <a:endParaRPr b="1" sz="2000">
              <a:solidFill>
                <a:srgbClr val="2D3B4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55600" lvl="1" marL="9144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D3B45"/>
              </a:buClr>
              <a:buSzPts val="2000"/>
              <a:buFont typeface="Helvetica Neue"/>
              <a:buChar char="○"/>
            </a:pPr>
            <a:r>
              <a:rPr lang="es-ES" sz="2000">
                <a:solidFill>
                  <a:srgbClr val="2D3B4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Improve accuracy and diagnosis wait times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129" name="Google Shape;129;p28"/>
          <p:cNvSpPr txBox="1"/>
          <p:nvPr/>
        </p:nvSpPr>
        <p:spPr>
          <a:xfrm>
            <a:off x="890905" y="297689"/>
            <a:ext cx="10368300" cy="12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181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b="1" lang="es-ES" sz="4400">
                <a:solidFill>
                  <a:schemeClr val="dk1"/>
                </a:solidFill>
              </a:rPr>
              <a:t>Overview</a:t>
            </a:r>
            <a:endParaRPr/>
          </a:p>
          <a:p>
            <a:pPr indent="0" lvl="0" marL="0" marR="0" rtl="0" algn="l">
              <a:lnSpc>
                <a:spcPct val="18666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/>
          </a:p>
        </p:txBody>
      </p:sp>
      <p:cxnSp>
        <p:nvCxnSpPr>
          <p:cNvPr id="130" name="Google Shape;130;p28"/>
          <p:cNvCxnSpPr/>
          <p:nvPr/>
        </p:nvCxnSpPr>
        <p:spPr>
          <a:xfrm>
            <a:off x="-87350" y="1429647"/>
            <a:ext cx="12192000" cy="0"/>
          </a:xfrm>
          <a:prstGeom prst="straightConnector1">
            <a:avLst/>
          </a:prstGeom>
          <a:noFill/>
          <a:ln cap="flat" cmpd="sng" w="9525">
            <a:solidFill>
              <a:srgbClr val="A890FE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31" name="Google Shape;131;p28"/>
          <p:cNvCxnSpPr/>
          <p:nvPr/>
        </p:nvCxnSpPr>
        <p:spPr>
          <a:xfrm>
            <a:off x="-87350" y="5728772"/>
            <a:ext cx="12192000" cy="0"/>
          </a:xfrm>
          <a:prstGeom prst="straightConnector1">
            <a:avLst/>
          </a:prstGeom>
          <a:noFill/>
          <a:ln cap="flat" cmpd="sng" w="9525">
            <a:solidFill>
              <a:srgbClr val="A890FE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A8D8D">
                <a:alpha val="20000"/>
              </a:srgbClr>
            </a:gs>
            <a:gs pos="99000">
              <a:srgbClr val="A890FE">
                <a:alpha val="20000"/>
              </a:srgbClr>
            </a:gs>
            <a:gs pos="100000">
              <a:srgbClr val="A890FE">
                <a:alpha val="20000"/>
              </a:srgbClr>
            </a:gs>
          </a:gsLst>
          <a:lin ang="5400012" scaled="0"/>
        </a:gra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9"/>
          <p:cNvSpPr txBox="1"/>
          <p:nvPr/>
        </p:nvSpPr>
        <p:spPr>
          <a:xfrm>
            <a:off x="6611220" y="1331947"/>
            <a:ext cx="4489200" cy="22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29"/>
          <p:cNvSpPr txBox="1"/>
          <p:nvPr/>
        </p:nvSpPr>
        <p:spPr>
          <a:xfrm>
            <a:off x="244325" y="1499050"/>
            <a:ext cx="11188200" cy="22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55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D3B45"/>
              </a:buClr>
              <a:buSzPts val="2000"/>
              <a:buFont typeface="Helvetica Neue"/>
              <a:buChar char="●"/>
            </a:pPr>
            <a:r>
              <a:t/>
            </a:r>
            <a:endParaRPr sz="2000">
              <a:solidFill>
                <a:schemeClr val="dk1"/>
              </a:solidFill>
            </a:endParaRPr>
          </a:p>
        </p:txBody>
      </p:sp>
      <p:cxnSp>
        <p:nvCxnSpPr>
          <p:cNvPr id="138" name="Google Shape;138;p29"/>
          <p:cNvCxnSpPr/>
          <p:nvPr/>
        </p:nvCxnSpPr>
        <p:spPr>
          <a:xfrm>
            <a:off x="-130950" y="681372"/>
            <a:ext cx="12192000" cy="0"/>
          </a:xfrm>
          <a:prstGeom prst="straightConnector1">
            <a:avLst/>
          </a:prstGeom>
          <a:noFill/>
          <a:ln cap="flat" cmpd="sng" w="9525">
            <a:solidFill>
              <a:srgbClr val="A890FE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39" name="Google Shape;139;p29"/>
          <p:cNvCxnSpPr/>
          <p:nvPr/>
        </p:nvCxnSpPr>
        <p:spPr>
          <a:xfrm>
            <a:off x="-189050" y="6520647"/>
            <a:ext cx="12192000" cy="0"/>
          </a:xfrm>
          <a:prstGeom prst="straightConnector1">
            <a:avLst/>
          </a:prstGeom>
          <a:noFill/>
          <a:ln cap="flat" cmpd="sng" w="9525">
            <a:solidFill>
              <a:srgbClr val="A890FE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40" name="Google Shape;140;p29"/>
          <p:cNvSpPr/>
          <p:nvPr/>
        </p:nvSpPr>
        <p:spPr>
          <a:xfrm>
            <a:off x="322867" y="784483"/>
            <a:ext cx="2687700" cy="2286900"/>
          </a:xfrm>
          <a:prstGeom prst="rect">
            <a:avLst/>
          </a:prstGeom>
          <a:solidFill>
            <a:srgbClr val="E1EF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29"/>
          <p:cNvSpPr/>
          <p:nvPr/>
        </p:nvSpPr>
        <p:spPr>
          <a:xfrm>
            <a:off x="6409233" y="811983"/>
            <a:ext cx="2009700" cy="2286900"/>
          </a:xfrm>
          <a:prstGeom prst="rect">
            <a:avLst/>
          </a:prstGeom>
          <a:solidFill>
            <a:srgbClr val="DDEAF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ES" sz="2100" u="none" cap="none" strike="noStrike">
                <a:latin typeface="Calibri"/>
                <a:ea typeface="Calibri"/>
                <a:cs typeface="Calibri"/>
                <a:sym typeface="Calibri"/>
              </a:rPr>
              <a:t>Enhancement</a:t>
            </a:r>
            <a:endParaRPr sz="17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1900" u="none" cap="none" strike="noStrike">
                <a:latin typeface="Calibri"/>
                <a:ea typeface="Calibri"/>
                <a:cs typeface="Calibri"/>
                <a:sym typeface="Calibri"/>
              </a:rPr>
              <a:t>[Super-resolution, Color calibration]</a:t>
            </a:r>
            <a:endParaRPr b="0" i="0" sz="1900" u="none" cap="none" strike="noStrike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p29"/>
          <p:cNvSpPr/>
          <p:nvPr/>
        </p:nvSpPr>
        <p:spPr>
          <a:xfrm>
            <a:off x="6323333" y="3441650"/>
            <a:ext cx="2009700" cy="2948400"/>
          </a:xfrm>
          <a:prstGeom prst="rect">
            <a:avLst/>
          </a:prstGeom>
          <a:solidFill>
            <a:srgbClr val="FBE4D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2100" u="none" cap="none" strike="noStrike">
                <a:latin typeface="Calibri"/>
                <a:ea typeface="Calibri"/>
                <a:cs typeface="Calibri"/>
                <a:sym typeface="Calibri"/>
              </a:rPr>
              <a:t>[Domain </a:t>
            </a:r>
            <a:r>
              <a:rPr lang="es-ES" sz="2100">
                <a:latin typeface="Calibri"/>
                <a:ea typeface="Calibri"/>
                <a:cs typeface="Calibri"/>
                <a:sym typeface="Calibri"/>
              </a:rPr>
              <a:t>adaptation</a:t>
            </a:r>
            <a:r>
              <a:rPr b="0" i="0" lang="es-ES" sz="2100" u="none" cap="none" strike="noStrike">
                <a:latin typeface="Calibri"/>
                <a:ea typeface="Calibri"/>
                <a:cs typeface="Calibri"/>
                <a:sym typeface="Calibri"/>
              </a:rPr>
              <a:t>, Augmentation]</a:t>
            </a:r>
            <a:endParaRPr b="0" i="0" sz="2100" u="none" cap="none" strike="noStrike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p29"/>
          <p:cNvSpPr/>
          <p:nvPr/>
        </p:nvSpPr>
        <p:spPr>
          <a:xfrm>
            <a:off x="8973367" y="3441650"/>
            <a:ext cx="2687700" cy="2948400"/>
          </a:xfrm>
          <a:prstGeom prst="rect">
            <a:avLst/>
          </a:prstGeom>
          <a:solidFill>
            <a:srgbClr val="E1EF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p29"/>
          <p:cNvSpPr/>
          <p:nvPr/>
        </p:nvSpPr>
        <p:spPr>
          <a:xfrm>
            <a:off x="3766400" y="3441651"/>
            <a:ext cx="2009700" cy="29484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7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2100" u="none" cap="none" strike="noStrike">
                <a:latin typeface="Calibri"/>
                <a:ea typeface="Calibri"/>
                <a:cs typeface="Calibri"/>
                <a:sym typeface="Calibri"/>
              </a:rPr>
              <a:t>[Deep learning, </a:t>
            </a:r>
            <a:endParaRPr b="0" i="0" sz="2100" u="none" cap="none" strike="noStrike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2100" u="none" cap="none" strike="noStrike">
                <a:latin typeface="Calibri"/>
                <a:ea typeface="Calibri"/>
                <a:cs typeface="Calibri"/>
                <a:sym typeface="Calibri"/>
              </a:rPr>
              <a:t>Visual patterns]</a:t>
            </a:r>
            <a:endParaRPr b="0" i="0" sz="2100" u="none" cap="none" strike="noStrike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29"/>
          <p:cNvSpPr/>
          <p:nvPr/>
        </p:nvSpPr>
        <p:spPr>
          <a:xfrm>
            <a:off x="322867" y="3441650"/>
            <a:ext cx="2896500" cy="2948400"/>
          </a:xfrm>
          <a:prstGeom prst="rect">
            <a:avLst/>
          </a:prstGeom>
          <a:solidFill>
            <a:srgbClr val="E1EF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29"/>
          <p:cNvSpPr/>
          <p:nvPr/>
        </p:nvSpPr>
        <p:spPr>
          <a:xfrm>
            <a:off x="9183700" y="904583"/>
            <a:ext cx="2896500" cy="2286900"/>
          </a:xfrm>
          <a:prstGeom prst="rect">
            <a:avLst/>
          </a:prstGeom>
          <a:solidFill>
            <a:srgbClr val="E1EF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29"/>
          <p:cNvSpPr/>
          <p:nvPr/>
        </p:nvSpPr>
        <p:spPr>
          <a:xfrm>
            <a:off x="3061433" y="2054617"/>
            <a:ext cx="654000" cy="632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9CC2E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29"/>
          <p:cNvSpPr/>
          <p:nvPr/>
        </p:nvSpPr>
        <p:spPr>
          <a:xfrm>
            <a:off x="5755167" y="1925133"/>
            <a:ext cx="654000" cy="7671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9CC2E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29"/>
          <p:cNvSpPr/>
          <p:nvPr/>
        </p:nvSpPr>
        <p:spPr>
          <a:xfrm>
            <a:off x="8504900" y="1925150"/>
            <a:ext cx="654000" cy="829200"/>
          </a:xfrm>
          <a:prstGeom prst="rightArrow">
            <a:avLst>
              <a:gd fmla="val 50000" name="adj1"/>
              <a:gd fmla="val 51155" name="adj2"/>
            </a:avLst>
          </a:prstGeom>
          <a:solidFill>
            <a:srgbClr val="9CC2E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29"/>
          <p:cNvSpPr/>
          <p:nvPr/>
        </p:nvSpPr>
        <p:spPr>
          <a:xfrm rot="8628214">
            <a:off x="8437492" y="2931444"/>
            <a:ext cx="627883" cy="504455"/>
          </a:xfrm>
          <a:prstGeom prst="rightArrow">
            <a:avLst>
              <a:gd fmla="val 50000" name="adj1"/>
              <a:gd fmla="val 45203" name="adj2"/>
            </a:avLst>
          </a:prstGeom>
          <a:solidFill>
            <a:srgbClr val="FEE59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29"/>
          <p:cNvSpPr/>
          <p:nvPr/>
        </p:nvSpPr>
        <p:spPr>
          <a:xfrm>
            <a:off x="8349333" y="3819417"/>
            <a:ext cx="654000" cy="632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EE59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29"/>
          <p:cNvSpPr/>
          <p:nvPr/>
        </p:nvSpPr>
        <p:spPr>
          <a:xfrm rot="10800000">
            <a:off x="5764867" y="3838683"/>
            <a:ext cx="536400" cy="6681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DBDBD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29"/>
          <p:cNvSpPr/>
          <p:nvPr/>
        </p:nvSpPr>
        <p:spPr>
          <a:xfrm rot="10800000">
            <a:off x="3248967" y="3881550"/>
            <a:ext cx="474300" cy="639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DBDBD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p29"/>
          <p:cNvSpPr txBox="1"/>
          <p:nvPr/>
        </p:nvSpPr>
        <p:spPr>
          <a:xfrm>
            <a:off x="449267" y="904583"/>
            <a:ext cx="24348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900">
                <a:latin typeface="Calibri"/>
                <a:ea typeface="Calibri"/>
                <a:cs typeface="Calibri"/>
                <a:sym typeface="Calibri"/>
              </a:rPr>
              <a:t>Input: </a:t>
            </a:r>
            <a:r>
              <a:rPr lang="es-ES" sz="1900">
                <a:latin typeface="Calibri"/>
                <a:ea typeface="Calibri"/>
                <a:cs typeface="Calibri"/>
                <a:sym typeface="Calibri"/>
              </a:rPr>
              <a:t>Raw Images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close-up of a person's foot&#10;&#10;Description automatically generated with low confidence" id="155" name="Google Shape;155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1868" y="1376774"/>
            <a:ext cx="2009600" cy="1502750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9"/>
          <p:cNvSpPr/>
          <p:nvPr/>
        </p:nvSpPr>
        <p:spPr>
          <a:xfrm>
            <a:off x="3705067" y="811983"/>
            <a:ext cx="2009700" cy="2286900"/>
          </a:xfrm>
          <a:prstGeom prst="rect">
            <a:avLst/>
          </a:prstGeom>
          <a:solidFill>
            <a:srgbClr val="DDEAF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100">
                <a:latin typeface="Calibri"/>
                <a:ea typeface="Calibri"/>
                <a:cs typeface="Calibri"/>
                <a:sym typeface="Calibri"/>
              </a:rPr>
              <a:t>ROI Detection</a:t>
            </a:r>
            <a:endParaRPr sz="17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900">
                <a:latin typeface="Calibri"/>
                <a:ea typeface="Calibri"/>
                <a:cs typeface="Calibri"/>
                <a:sym typeface="Calibri"/>
              </a:rPr>
              <a:t>[Weakly supervised Segmentation]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29"/>
          <p:cNvSpPr txBox="1"/>
          <p:nvPr/>
        </p:nvSpPr>
        <p:spPr>
          <a:xfrm>
            <a:off x="3766400" y="811983"/>
            <a:ext cx="4566300" cy="400200"/>
          </a:xfrm>
          <a:prstGeom prst="rect">
            <a:avLst/>
          </a:prstGeom>
          <a:solidFill>
            <a:srgbClr val="DDEAF6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0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Aim 1:  Automatic Preprocessing</a:t>
            </a:r>
            <a:endParaRPr sz="20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29"/>
          <p:cNvSpPr txBox="1"/>
          <p:nvPr/>
        </p:nvSpPr>
        <p:spPr>
          <a:xfrm>
            <a:off x="9969696" y="904581"/>
            <a:ext cx="13245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900">
                <a:latin typeface="Calibri"/>
                <a:ea typeface="Calibri"/>
                <a:cs typeface="Calibri"/>
                <a:sym typeface="Calibri"/>
              </a:rPr>
              <a:t>Output 1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close-up of a person's foot&#10;&#10;Description automatically generated with low confidence" id="159" name="Google Shape;159;p29"/>
          <p:cNvPicPr preferRelativeResize="0"/>
          <p:nvPr/>
        </p:nvPicPr>
        <p:blipFill rotWithShape="1">
          <a:blip r:embed="rId3">
            <a:alphaModFix/>
          </a:blip>
          <a:srcRect b="33509" l="30955" r="36920" t="21776"/>
          <a:stretch/>
        </p:blipFill>
        <p:spPr>
          <a:xfrm>
            <a:off x="9412101" y="1339321"/>
            <a:ext cx="1567266" cy="1631363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9"/>
          <p:cNvSpPr txBox="1"/>
          <p:nvPr/>
        </p:nvSpPr>
        <p:spPr>
          <a:xfrm>
            <a:off x="6177267" y="3607050"/>
            <a:ext cx="22905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9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Aim 2: </a:t>
            </a:r>
            <a:endParaRPr b="1" sz="19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9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Disease Diagnosis</a:t>
            </a:r>
            <a:endParaRPr sz="1500"/>
          </a:p>
        </p:txBody>
      </p:sp>
      <p:sp>
        <p:nvSpPr>
          <p:cNvPr id="161" name="Google Shape;161;p29"/>
          <p:cNvSpPr txBox="1"/>
          <p:nvPr/>
        </p:nvSpPr>
        <p:spPr>
          <a:xfrm>
            <a:off x="9654967" y="3730050"/>
            <a:ext cx="1324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100">
                <a:latin typeface="Calibri"/>
                <a:ea typeface="Calibri"/>
                <a:cs typeface="Calibri"/>
                <a:sym typeface="Calibri"/>
              </a:rPr>
              <a:t>Output 2 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29"/>
          <p:cNvSpPr txBox="1"/>
          <p:nvPr/>
        </p:nvSpPr>
        <p:spPr>
          <a:xfrm>
            <a:off x="9368367" y="4171850"/>
            <a:ext cx="1897500" cy="15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300">
                <a:latin typeface="Calibri"/>
                <a:ea typeface="Calibri"/>
                <a:cs typeface="Calibri"/>
                <a:sym typeface="Calibri"/>
              </a:rPr>
              <a:t>Disease: buruli ulcer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300">
                <a:latin typeface="Calibri"/>
                <a:ea typeface="Calibri"/>
                <a:cs typeface="Calibri"/>
                <a:sym typeface="Calibri"/>
              </a:rPr>
              <a:t>Confidence: 90%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29"/>
          <p:cNvSpPr txBox="1"/>
          <p:nvPr/>
        </p:nvSpPr>
        <p:spPr>
          <a:xfrm>
            <a:off x="3626100" y="3586444"/>
            <a:ext cx="22905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0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Aim 3: </a:t>
            </a:r>
            <a:endParaRPr b="1" sz="20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0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Interpretation</a:t>
            </a:r>
            <a:endParaRPr sz="20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29"/>
          <p:cNvSpPr txBox="1"/>
          <p:nvPr/>
        </p:nvSpPr>
        <p:spPr>
          <a:xfrm>
            <a:off x="1205081" y="3586436"/>
            <a:ext cx="1131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000">
                <a:latin typeface="Calibri"/>
                <a:ea typeface="Calibri"/>
                <a:cs typeface="Calibri"/>
                <a:sym typeface="Calibri"/>
              </a:rPr>
              <a:t>Output 3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29"/>
          <p:cNvSpPr txBox="1"/>
          <p:nvPr/>
        </p:nvSpPr>
        <p:spPr>
          <a:xfrm>
            <a:off x="489662" y="5435650"/>
            <a:ext cx="25629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>
                <a:latin typeface="Calibri"/>
                <a:ea typeface="Calibri"/>
                <a:cs typeface="Calibri"/>
                <a:sym typeface="Calibri"/>
              </a:rPr>
              <a:t>Visual Cues</a:t>
            </a:r>
            <a:endParaRPr sz="19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>
                <a:latin typeface="Calibri"/>
                <a:ea typeface="Calibri"/>
                <a:cs typeface="Calibri"/>
                <a:sym typeface="Calibri"/>
              </a:rPr>
              <a:t>Recovery Status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29"/>
          <p:cNvSpPr txBox="1"/>
          <p:nvPr/>
        </p:nvSpPr>
        <p:spPr>
          <a:xfrm>
            <a:off x="10979367" y="2436417"/>
            <a:ext cx="11691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900">
                <a:latin typeface="Calibri"/>
                <a:ea typeface="Calibri"/>
                <a:cs typeface="Calibri"/>
                <a:sym typeface="Calibri"/>
              </a:rPr>
              <a:t>middle calf</a:t>
            </a:r>
            <a:endParaRPr sz="1500"/>
          </a:p>
        </p:txBody>
      </p:sp>
      <p:pic>
        <p:nvPicPr>
          <p:cNvPr id="167" name="Google Shape;167;p29"/>
          <p:cNvPicPr preferRelativeResize="0"/>
          <p:nvPr/>
        </p:nvPicPr>
        <p:blipFill rotWithShape="1">
          <a:blip r:embed="rId4">
            <a:alphaModFix/>
          </a:blip>
          <a:srcRect b="27102" l="44809" r="9358" t="28850"/>
          <a:stretch/>
        </p:blipFill>
        <p:spPr>
          <a:xfrm>
            <a:off x="1001650" y="4072816"/>
            <a:ext cx="1538832" cy="148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0"/>
          <p:cNvSpPr txBox="1"/>
          <p:nvPr/>
        </p:nvSpPr>
        <p:spPr>
          <a:xfrm>
            <a:off x="295425" y="1051000"/>
            <a:ext cx="5681100" cy="63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5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Mr. A has a Buruli ulcer </a:t>
            </a:r>
            <a:endParaRPr sz="25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873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oboto Condensed Light"/>
              <a:buChar char="○"/>
            </a:pPr>
            <a:r>
              <a:rPr lang="es-ES" sz="25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Can’t meet expense and time for appointment and treatment</a:t>
            </a:r>
            <a:endParaRPr sz="25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873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oboto Condensed Light"/>
              <a:buChar char="○"/>
            </a:pPr>
            <a:r>
              <a:rPr b="1" lang="es-ES" sz="25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Solution:</a:t>
            </a:r>
            <a:r>
              <a:rPr lang="es-ES" sz="25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take a photo of the problem -&gt; upload into our Application </a:t>
            </a:r>
            <a:r>
              <a:rPr lang="es-ES" sz="2500">
                <a:solidFill>
                  <a:srgbClr val="FF00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(Picture A)</a:t>
            </a:r>
            <a:endParaRPr sz="2500">
              <a:solidFill>
                <a:srgbClr val="FF0000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8735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oboto Condensed Light"/>
              <a:buChar char="■"/>
            </a:pPr>
            <a:r>
              <a:rPr lang="es-ES" sz="25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Application crops to bodypart/area of disease</a:t>
            </a:r>
            <a:endParaRPr sz="25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8735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oboto Condensed Light"/>
              <a:buChar char="■"/>
            </a:pPr>
            <a:r>
              <a:rPr lang="es-ES" sz="25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Image is enhanced </a:t>
            </a:r>
            <a:r>
              <a:rPr lang="es-ES" sz="2500">
                <a:solidFill>
                  <a:srgbClr val="FF00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(Picture B)</a:t>
            </a:r>
            <a:endParaRPr sz="2500">
              <a:solidFill>
                <a:srgbClr val="FF0000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8735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oboto Condensed Light"/>
              <a:buChar char="■"/>
            </a:pPr>
            <a:r>
              <a:rPr lang="es-ES" sz="25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Diagnosis is provided: Buruli Ulcer, and the confidence level </a:t>
            </a:r>
            <a:endParaRPr sz="25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500">
              <a:solidFill>
                <a:schemeClr val="dk1"/>
              </a:solidFill>
              <a:latin typeface="Advent Pro"/>
              <a:ea typeface="Advent Pro"/>
              <a:cs typeface="Advent Pro"/>
              <a:sym typeface="Advent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dk1"/>
              </a:solidFill>
            </a:endParaRPr>
          </a:p>
        </p:txBody>
      </p:sp>
      <p:sp>
        <p:nvSpPr>
          <p:cNvPr id="174" name="Google Shape;174;p30"/>
          <p:cNvSpPr txBox="1"/>
          <p:nvPr/>
        </p:nvSpPr>
        <p:spPr>
          <a:xfrm>
            <a:off x="295425" y="498850"/>
            <a:ext cx="36906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4400"/>
              <a:t>Application</a:t>
            </a:r>
            <a:endParaRPr b="1" sz="4400"/>
          </a:p>
        </p:txBody>
      </p:sp>
      <p:pic>
        <p:nvPicPr>
          <p:cNvPr id="175" name="Google Shape;17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32575" y="1085000"/>
            <a:ext cx="5385026" cy="2189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30"/>
          <p:cNvPicPr preferRelativeResize="0"/>
          <p:nvPr/>
        </p:nvPicPr>
        <p:blipFill rotWithShape="1">
          <a:blip r:embed="rId4">
            <a:alphaModFix/>
          </a:blip>
          <a:srcRect b="28892" l="45676" r="32308" t="29626"/>
          <a:stretch/>
        </p:blipFill>
        <p:spPr>
          <a:xfrm>
            <a:off x="7843063" y="4022400"/>
            <a:ext cx="2636699" cy="2019525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30"/>
          <p:cNvSpPr txBox="1"/>
          <p:nvPr/>
        </p:nvSpPr>
        <p:spPr>
          <a:xfrm>
            <a:off x="6432575" y="2842925"/>
            <a:ext cx="2208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600">
                <a:solidFill>
                  <a:srgbClr val="FFFFFF"/>
                </a:solidFill>
              </a:rPr>
              <a:t>Picture A</a:t>
            </a:r>
            <a:endParaRPr b="1" sz="1600">
              <a:solidFill>
                <a:srgbClr val="FFFFFF"/>
              </a:solidFill>
            </a:endParaRPr>
          </a:p>
        </p:txBody>
      </p:sp>
      <p:sp>
        <p:nvSpPr>
          <p:cNvPr id="178" name="Google Shape;178;p30"/>
          <p:cNvSpPr txBox="1"/>
          <p:nvPr/>
        </p:nvSpPr>
        <p:spPr>
          <a:xfrm>
            <a:off x="7843075" y="5610825"/>
            <a:ext cx="1213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600">
                <a:solidFill>
                  <a:schemeClr val="lt1"/>
                </a:solidFill>
              </a:rPr>
              <a:t>Picture B</a:t>
            </a:r>
            <a:endParaRPr b="1" sz="16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A8D8D">
                <a:alpha val="45882"/>
              </a:srgbClr>
            </a:gs>
            <a:gs pos="99000">
              <a:srgbClr val="A890FE">
                <a:alpha val="31764"/>
              </a:srgbClr>
            </a:gs>
            <a:gs pos="100000">
              <a:srgbClr val="A890FE">
                <a:alpha val="31764"/>
              </a:srgbClr>
            </a:gs>
          </a:gsLst>
          <a:lin ang="5400000" scaled="0"/>
        </a:gradFill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3" name="Google Shape;183;p31"/>
          <p:cNvGrpSpPr/>
          <p:nvPr/>
        </p:nvGrpSpPr>
        <p:grpSpPr>
          <a:xfrm rot="10159727">
            <a:off x="-3578618" y="-1794656"/>
            <a:ext cx="8443950" cy="5980253"/>
            <a:chOff x="6317767" y="581964"/>
            <a:chExt cx="5725726" cy="6113701"/>
          </a:xfrm>
        </p:grpSpPr>
        <p:sp>
          <p:nvSpPr>
            <p:cNvPr id="184" name="Google Shape;184;p31"/>
            <p:cNvSpPr/>
            <p:nvPr/>
          </p:nvSpPr>
          <p:spPr>
            <a:xfrm rot="647877">
              <a:off x="6772072" y="986231"/>
              <a:ext cx="4817115" cy="5305167"/>
            </a:xfrm>
            <a:custGeom>
              <a:rect b="b" l="l" r="r" t="t"/>
              <a:pathLst>
                <a:path extrusionOk="0" h="4860759" w="4413591">
                  <a:moveTo>
                    <a:pt x="274681" y="2536257"/>
                  </a:moveTo>
                  <a:cubicBezTo>
                    <a:pt x="1525966" y="705853"/>
                    <a:pt x="1868501" y="0"/>
                    <a:pt x="3003443" y="0"/>
                  </a:cubicBezTo>
                  <a:cubicBezTo>
                    <a:pt x="4138385" y="0"/>
                    <a:pt x="4384669" y="1401315"/>
                    <a:pt x="4384669" y="2536257"/>
                  </a:cubicBezTo>
                  <a:cubicBezTo>
                    <a:pt x="4384669" y="3671199"/>
                    <a:pt x="4658150" y="4860759"/>
                    <a:pt x="3523208" y="4860759"/>
                  </a:cubicBezTo>
                  <a:cubicBezTo>
                    <a:pt x="2388266" y="4860759"/>
                    <a:pt x="-976604" y="4366661"/>
                    <a:pt x="274681" y="2536257"/>
                  </a:cubicBezTo>
                  <a:close/>
                </a:path>
              </a:pathLst>
            </a:custGeom>
            <a:gradFill>
              <a:gsLst>
                <a:gs pos="0">
                  <a:srgbClr val="EA8D8D">
                    <a:alpha val="45882"/>
                  </a:srgbClr>
                </a:gs>
                <a:gs pos="99000">
                  <a:srgbClr val="A890FE">
                    <a:alpha val="31764"/>
                  </a:srgbClr>
                </a:gs>
                <a:gs pos="100000">
                  <a:srgbClr val="A890FE">
                    <a:alpha val="31764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185;p31"/>
            <p:cNvSpPr/>
            <p:nvPr/>
          </p:nvSpPr>
          <p:spPr>
            <a:xfrm>
              <a:off x="6903721" y="1061895"/>
              <a:ext cx="4817115" cy="5305167"/>
            </a:xfrm>
            <a:custGeom>
              <a:rect b="b" l="l" r="r" t="t"/>
              <a:pathLst>
                <a:path extrusionOk="0" h="4860759" w="4413591">
                  <a:moveTo>
                    <a:pt x="274681" y="2536257"/>
                  </a:moveTo>
                  <a:cubicBezTo>
                    <a:pt x="1525966" y="705853"/>
                    <a:pt x="1868501" y="0"/>
                    <a:pt x="3003443" y="0"/>
                  </a:cubicBezTo>
                  <a:cubicBezTo>
                    <a:pt x="4138385" y="0"/>
                    <a:pt x="4384669" y="1401315"/>
                    <a:pt x="4384669" y="2536257"/>
                  </a:cubicBezTo>
                  <a:cubicBezTo>
                    <a:pt x="4384669" y="3671199"/>
                    <a:pt x="4658150" y="4860759"/>
                    <a:pt x="3523208" y="4860759"/>
                  </a:cubicBezTo>
                  <a:cubicBezTo>
                    <a:pt x="2388266" y="4860759"/>
                    <a:pt x="-976604" y="4366661"/>
                    <a:pt x="274681" y="2536257"/>
                  </a:cubicBezTo>
                  <a:close/>
                </a:path>
              </a:pathLst>
            </a:custGeom>
            <a:gradFill>
              <a:gsLst>
                <a:gs pos="0">
                  <a:srgbClr val="EA8D8D"/>
                </a:gs>
                <a:gs pos="99000">
                  <a:srgbClr val="A890FE"/>
                </a:gs>
                <a:gs pos="100000">
                  <a:srgbClr val="A890F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6" name="Google Shape;186;p31"/>
          <p:cNvSpPr txBox="1"/>
          <p:nvPr/>
        </p:nvSpPr>
        <p:spPr>
          <a:xfrm>
            <a:off x="3673726" y="1773947"/>
            <a:ext cx="4844548" cy="18346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EA8D8D"/>
              </a:buClr>
              <a:buSzPts val="15355"/>
              <a:buFont typeface="Arial"/>
              <a:buNone/>
            </a:pPr>
            <a:r>
              <a:rPr b="1" lang="es-ES" sz="15355">
                <a:solidFill>
                  <a:srgbClr val="EA8D8D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/>
          </a:p>
        </p:txBody>
      </p:sp>
      <p:sp>
        <p:nvSpPr>
          <p:cNvPr id="187" name="Google Shape;187;p31"/>
          <p:cNvSpPr txBox="1"/>
          <p:nvPr/>
        </p:nvSpPr>
        <p:spPr>
          <a:xfrm>
            <a:off x="1842850" y="3501400"/>
            <a:ext cx="8669400" cy="161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Arial"/>
              <a:buNone/>
            </a:pPr>
            <a:r>
              <a:rPr b="1" lang="es-ES" sz="7200">
                <a:solidFill>
                  <a:schemeClr val="lt1"/>
                </a:solidFill>
              </a:rPr>
              <a:t>Last Semester’s Results</a:t>
            </a:r>
            <a:endParaRPr/>
          </a:p>
        </p:txBody>
      </p:sp>
      <p:sp>
        <p:nvSpPr>
          <p:cNvPr id="188" name="Google Shape;188;p31"/>
          <p:cNvSpPr/>
          <p:nvPr/>
        </p:nvSpPr>
        <p:spPr>
          <a:xfrm rot="-7121328">
            <a:off x="10057437" y="5361805"/>
            <a:ext cx="1193498" cy="1314418"/>
          </a:xfrm>
          <a:custGeom>
            <a:rect b="b" l="l" r="r" t="t"/>
            <a:pathLst>
              <a:path extrusionOk="0" h="4860759" w="4413591">
                <a:moveTo>
                  <a:pt x="274681" y="2536257"/>
                </a:moveTo>
                <a:cubicBezTo>
                  <a:pt x="1525966" y="705853"/>
                  <a:pt x="1868501" y="0"/>
                  <a:pt x="3003443" y="0"/>
                </a:cubicBezTo>
                <a:cubicBezTo>
                  <a:pt x="4138385" y="0"/>
                  <a:pt x="4384669" y="1401315"/>
                  <a:pt x="4384669" y="2536257"/>
                </a:cubicBezTo>
                <a:cubicBezTo>
                  <a:pt x="4384669" y="3671199"/>
                  <a:pt x="4658150" y="4860759"/>
                  <a:pt x="3523208" y="4860759"/>
                </a:cubicBezTo>
                <a:cubicBezTo>
                  <a:pt x="2388266" y="4860759"/>
                  <a:pt x="-976604" y="4366661"/>
                  <a:pt x="274681" y="2536257"/>
                </a:cubicBezTo>
                <a:close/>
              </a:path>
            </a:pathLst>
          </a:custGeom>
          <a:gradFill>
            <a:gsLst>
              <a:gs pos="0">
                <a:srgbClr val="EA8D8D"/>
              </a:gs>
              <a:gs pos="99000">
                <a:srgbClr val="A890FE"/>
              </a:gs>
              <a:gs pos="100000">
                <a:srgbClr val="A890FE"/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31"/>
          <p:cNvSpPr/>
          <p:nvPr/>
        </p:nvSpPr>
        <p:spPr>
          <a:xfrm rot="-2720386">
            <a:off x="11444240" y="4534776"/>
            <a:ext cx="498895" cy="549441"/>
          </a:xfrm>
          <a:custGeom>
            <a:rect b="b" l="l" r="r" t="t"/>
            <a:pathLst>
              <a:path extrusionOk="0" h="4860759" w="4413591">
                <a:moveTo>
                  <a:pt x="274681" y="2536257"/>
                </a:moveTo>
                <a:cubicBezTo>
                  <a:pt x="1525966" y="705853"/>
                  <a:pt x="1868501" y="0"/>
                  <a:pt x="3003443" y="0"/>
                </a:cubicBezTo>
                <a:cubicBezTo>
                  <a:pt x="4138385" y="0"/>
                  <a:pt x="4384669" y="1401315"/>
                  <a:pt x="4384669" y="2536257"/>
                </a:cubicBezTo>
                <a:cubicBezTo>
                  <a:pt x="4384669" y="3671199"/>
                  <a:pt x="4658150" y="4860759"/>
                  <a:pt x="3523208" y="4860759"/>
                </a:cubicBezTo>
                <a:cubicBezTo>
                  <a:pt x="2388266" y="4860759"/>
                  <a:pt x="-976604" y="4366661"/>
                  <a:pt x="274681" y="2536257"/>
                </a:cubicBezTo>
                <a:close/>
              </a:path>
            </a:pathLst>
          </a:custGeom>
          <a:gradFill>
            <a:gsLst>
              <a:gs pos="0">
                <a:srgbClr val="EA8D8D"/>
              </a:gs>
              <a:gs pos="99000">
                <a:srgbClr val="A890FE"/>
              </a:gs>
              <a:gs pos="100000">
                <a:srgbClr val="A890FE"/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31"/>
          <p:cNvSpPr/>
          <p:nvPr/>
        </p:nvSpPr>
        <p:spPr>
          <a:xfrm>
            <a:off x="5736689" y="5180124"/>
            <a:ext cx="645598" cy="645598"/>
          </a:xfrm>
          <a:custGeom>
            <a:rect b="b" l="l" r="r" t="t"/>
            <a:pathLst>
              <a:path extrusionOk="0" h="5829300" w="5829300">
                <a:moveTo>
                  <a:pt x="2915002" y="0"/>
                </a:moveTo>
                <a:cubicBezTo>
                  <a:pt x="1304896" y="0"/>
                  <a:pt x="0" y="1304896"/>
                  <a:pt x="0" y="2915002"/>
                </a:cubicBezTo>
                <a:cubicBezTo>
                  <a:pt x="0" y="4525109"/>
                  <a:pt x="1304896" y="5830005"/>
                  <a:pt x="2915002" y="5830005"/>
                </a:cubicBezTo>
                <a:cubicBezTo>
                  <a:pt x="4525109" y="5830005"/>
                  <a:pt x="5830005" y="4525109"/>
                  <a:pt x="5830005" y="2915002"/>
                </a:cubicBezTo>
                <a:cubicBezTo>
                  <a:pt x="5830005" y="1304896"/>
                  <a:pt x="4525109" y="0"/>
                  <a:pt x="2915002" y="0"/>
                </a:cubicBezTo>
                <a:close/>
                <a:moveTo>
                  <a:pt x="2915002" y="5547408"/>
                </a:moveTo>
                <a:cubicBezTo>
                  <a:pt x="1465269" y="5547408"/>
                  <a:pt x="282597" y="4364736"/>
                  <a:pt x="282597" y="2915002"/>
                </a:cubicBezTo>
                <a:cubicBezTo>
                  <a:pt x="282597" y="1465269"/>
                  <a:pt x="1465269" y="282597"/>
                  <a:pt x="2915002" y="282597"/>
                </a:cubicBezTo>
                <a:cubicBezTo>
                  <a:pt x="4364736" y="282597"/>
                  <a:pt x="5547408" y="1465269"/>
                  <a:pt x="5547408" y="2915002"/>
                </a:cubicBezTo>
                <a:cubicBezTo>
                  <a:pt x="5547408" y="4364736"/>
                  <a:pt x="4364736" y="5547408"/>
                  <a:pt x="2915002" y="5547408"/>
                </a:cubicBezTo>
                <a:close/>
                <a:moveTo>
                  <a:pt x="4051754" y="3006852"/>
                </a:moveTo>
                <a:cubicBezTo>
                  <a:pt x="4105447" y="3060544"/>
                  <a:pt x="4105447" y="3151680"/>
                  <a:pt x="4051754" y="3205382"/>
                </a:cubicBezTo>
                <a:lnTo>
                  <a:pt x="3013910" y="4250293"/>
                </a:lnTo>
                <a:cubicBezTo>
                  <a:pt x="3006138" y="4258066"/>
                  <a:pt x="2998365" y="4265838"/>
                  <a:pt x="2991298" y="4265838"/>
                </a:cubicBezTo>
                <a:lnTo>
                  <a:pt x="2983525" y="4273611"/>
                </a:lnTo>
                <a:cubicBezTo>
                  <a:pt x="2975753" y="4273611"/>
                  <a:pt x="2975753" y="4281383"/>
                  <a:pt x="2967981" y="4281383"/>
                </a:cubicBezTo>
                <a:cubicBezTo>
                  <a:pt x="2960208" y="4281383"/>
                  <a:pt x="2960208" y="4281383"/>
                  <a:pt x="2952436" y="4289155"/>
                </a:cubicBezTo>
                <a:cubicBezTo>
                  <a:pt x="2944663" y="4289155"/>
                  <a:pt x="2944663" y="4289155"/>
                  <a:pt x="2936891" y="4289155"/>
                </a:cubicBezTo>
                <a:cubicBezTo>
                  <a:pt x="2929119" y="4289155"/>
                  <a:pt x="2921346" y="4289155"/>
                  <a:pt x="2906516" y="4289155"/>
                </a:cubicBezTo>
                <a:cubicBezTo>
                  <a:pt x="2898743" y="4289155"/>
                  <a:pt x="2890971" y="4289155"/>
                  <a:pt x="2876141" y="4289155"/>
                </a:cubicBezTo>
                <a:cubicBezTo>
                  <a:pt x="2868368" y="4289155"/>
                  <a:pt x="2868368" y="4289155"/>
                  <a:pt x="2860596" y="4289155"/>
                </a:cubicBezTo>
                <a:cubicBezTo>
                  <a:pt x="2852823" y="4289155"/>
                  <a:pt x="2852823" y="4289155"/>
                  <a:pt x="2845051" y="4281383"/>
                </a:cubicBezTo>
                <a:cubicBezTo>
                  <a:pt x="2837279" y="4281383"/>
                  <a:pt x="2837279" y="4273611"/>
                  <a:pt x="2829506" y="4273611"/>
                </a:cubicBezTo>
                <a:cubicBezTo>
                  <a:pt x="2829506" y="4273611"/>
                  <a:pt x="2821734" y="4273611"/>
                  <a:pt x="2821734" y="4265838"/>
                </a:cubicBezTo>
                <a:cubicBezTo>
                  <a:pt x="2813961" y="4258066"/>
                  <a:pt x="2806189" y="4258066"/>
                  <a:pt x="2799121" y="4250293"/>
                </a:cubicBezTo>
                <a:lnTo>
                  <a:pt x="1770478" y="3197600"/>
                </a:lnTo>
                <a:cubicBezTo>
                  <a:pt x="1716786" y="3143907"/>
                  <a:pt x="1716786" y="3052772"/>
                  <a:pt x="1770478" y="2999070"/>
                </a:cubicBezTo>
                <a:cubicBezTo>
                  <a:pt x="1824171" y="2945368"/>
                  <a:pt x="1915306" y="2945378"/>
                  <a:pt x="1969008" y="2999070"/>
                </a:cubicBezTo>
                <a:lnTo>
                  <a:pt x="2777947" y="3808009"/>
                </a:lnTo>
                <a:lnTo>
                  <a:pt x="2777947" y="1571958"/>
                </a:lnTo>
                <a:cubicBezTo>
                  <a:pt x="2777947" y="1495654"/>
                  <a:pt x="2838707" y="1434894"/>
                  <a:pt x="2915012" y="1434894"/>
                </a:cubicBezTo>
                <a:cubicBezTo>
                  <a:pt x="2991317" y="1434894"/>
                  <a:pt x="3052077" y="1495654"/>
                  <a:pt x="3052077" y="1571958"/>
                </a:cubicBezTo>
                <a:lnTo>
                  <a:pt x="3052077" y="3807314"/>
                </a:lnTo>
                <a:lnTo>
                  <a:pt x="3846176" y="3013920"/>
                </a:lnTo>
                <a:cubicBezTo>
                  <a:pt x="3906926" y="2953150"/>
                  <a:pt x="3998767" y="2953150"/>
                  <a:pt x="4051754" y="3006852"/>
                </a:cubicBezTo>
                <a:close/>
              </a:path>
            </a:pathLst>
          </a:custGeom>
          <a:gradFill>
            <a:gsLst>
              <a:gs pos="0">
                <a:srgbClr val="EA8D8D"/>
              </a:gs>
              <a:gs pos="99000">
                <a:srgbClr val="A890FE"/>
              </a:gs>
              <a:gs pos="100000">
                <a:srgbClr val="A890FE"/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2"/>
          <p:cNvSpPr txBox="1"/>
          <p:nvPr/>
        </p:nvSpPr>
        <p:spPr>
          <a:xfrm>
            <a:off x="58100" y="-1"/>
            <a:ext cx="77040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0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rPr>
              <a:t>Mask RCNN</a:t>
            </a:r>
            <a:endParaRPr sz="3000">
              <a:solidFill>
                <a:schemeClr val="dk1"/>
              </a:solidFill>
              <a:latin typeface="Archivo Black"/>
              <a:ea typeface="Archivo Black"/>
              <a:cs typeface="Archivo Black"/>
              <a:sym typeface="Archivo Black"/>
            </a:endParaRPr>
          </a:p>
        </p:txBody>
      </p:sp>
      <p:sp>
        <p:nvSpPr>
          <p:cNvPr id="197" name="Google Shape;197;p32"/>
          <p:cNvSpPr txBox="1"/>
          <p:nvPr/>
        </p:nvSpPr>
        <p:spPr>
          <a:xfrm>
            <a:off x="8614884" y="47980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z="1300">
                <a:solidFill>
                  <a:srgbClr val="FFFFFF"/>
                </a:solidFill>
                <a:latin typeface="Advent Pro"/>
                <a:ea typeface="Advent Pro"/>
                <a:cs typeface="Advent Pro"/>
                <a:sym typeface="Advent Pro"/>
              </a:rPr>
              <a:t>‹#›</a:t>
            </a:fld>
            <a:endParaRPr sz="1300">
              <a:solidFill>
                <a:srgbClr val="FFFFFF"/>
              </a:solidFill>
              <a:latin typeface="Advent Pro"/>
              <a:ea typeface="Advent Pro"/>
              <a:cs typeface="Advent Pro"/>
              <a:sym typeface="Advent Pro"/>
            </a:endParaRPr>
          </a:p>
        </p:txBody>
      </p:sp>
      <p:sp>
        <p:nvSpPr>
          <p:cNvPr id="198" name="Google Shape;198;p32"/>
          <p:cNvSpPr txBox="1"/>
          <p:nvPr/>
        </p:nvSpPr>
        <p:spPr>
          <a:xfrm>
            <a:off x="152700" y="455425"/>
            <a:ext cx="116865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s-ES" sz="2000">
                <a:solidFill>
                  <a:schemeClr val="dk1"/>
                </a:solidFill>
              </a:rPr>
              <a:t>Instance segmentation, detects objects’ masks, and return object bounding boxes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b="1" lang="es-ES" sz="2000">
                <a:solidFill>
                  <a:schemeClr val="dk1"/>
                </a:solidFill>
              </a:rPr>
              <a:t>Purpose:</a:t>
            </a:r>
            <a:endParaRPr b="1" sz="2000">
              <a:solidFill>
                <a:schemeClr val="dk1"/>
              </a:solidFill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s-ES" sz="2000"/>
              <a:t>Getting the bounding boxes and drawing the segmentation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s-ES" sz="2000"/>
              <a:t>Runs segmentation &amp; bounding boxes through the images</a:t>
            </a:r>
            <a:endParaRPr sz="2000">
              <a:solidFill>
                <a:schemeClr val="dk1"/>
              </a:solidFill>
            </a:endParaRPr>
          </a:p>
        </p:txBody>
      </p:sp>
      <p:pic>
        <p:nvPicPr>
          <p:cNvPr id="199" name="Google Shape;199;p32"/>
          <p:cNvPicPr preferRelativeResize="0"/>
          <p:nvPr/>
        </p:nvPicPr>
        <p:blipFill rotWithShape="1">
          <a:blip r:embed="rId3">
            <a:alphaModFix/>
          </a:blip>
          <a:srcRect b="0" l="0" r="1058" t="4498"/>
          <a:stretch/>
        </p:blipFill>
        <p:spPr>
          <a:xfrm>
            <a:off x="6028000" y="1775775"/>
            <a:ext cx="5654199" cy="4789176"/>
          </a:xfrm>
          <a:prstGeom prst="rect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00" name="Google Shape;200;p32"/>
          <p:cNvPicPr preferRelativeResize="0"/>
          <p:nvPr/>
        </p:nvPicPr>
        <p:blipFill rotWithShape="1">
          <a:blip r:embed="rId4">
            <a:alphaModFix/>
          </a:blip>
          <a:srcRect b="0" l="0" r="0" t="3269"/>
          <a:stretch/>
        </p:blipFill>
        <p:spPr>
          <a:xfrm>
            <a:off x="277225" y="1819400"/>
            <a:ext cx="5532224" cy="4818476"/>
          </a:xfrm>
          <a:prstGeom prst="rect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A8D8D">
                <a:alpha val="20000"/>
              </a:srgbClr>
            </a:gs>
            <a:gs pos="99000">
              <a:srgbClr val="A890FE">
                <a:alpha val="20000"/>
              </a:srgbClr>
            </a:gs>
            <a:gs pos="100000">
              <a:srgbClr val="A890FE">
                <a:alpha val="20000"/>
              </a:srgbClr>
            </a:gs>
          </a:gsLst>
          <a:lin ang="5400012" scaled="0"/>
        </a:gradFill>
      </p:bgPr>
    </p:bg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3"/>
          <p:cNvSpPr txBox="1"/>
          <p:nvPr>
            <p:ph idx="4294967295" type="title"/>
          </p:nvPr>
        </p:nvSpPr>
        <p:spPr>
          <a:xfrm>
            <a:off x="162900" y="156357"/>
            <a:ext cx="10272000" cy="731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/>
              <a:t>Mask RCNN Results</a:t>
            </a:r>
            <a:endParaRPr b="1"/>
          </a:p>
        </p:txBody>
      </p:sp>
      <p:sp>
        <p:nvSpPr>
          <p:cNvPr id="206" name="Google Shape;206;p33"/>
          <p:cNvSpPr txBox="1"/>
          <p:nvPr>
            <p:ph idx="4294967295" type="body"/>
          </p:nvPr>
        </p:nvSpPr>
        <p:spPr>
          <a:xfrm>
            <a:off x="118238" y="888050"/>
            <a:ext cx="6550200" cy="1660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b="1" lang="es-ES" sz="2000"/>
              <a:t>Ratings</a:t>
            </a:r>
            <a:endParaRPr b="1" sz="2000"/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s-ES" sz="2000">
                <a:highlight>
                  <a:srgbClr val="6AA84F"/>
                </a:highlight>
              </a:rPr>
              <a:t>Good </a:t>
            </a:r>
            <a:r>
              <a:rPr lang="es-ES" sz="2000"/>
              <a:t> = bounding box on body part</a:t>
            </a:r>
            <a:endParaRPr sz="2000"/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s-ES" sz="2000">
                <a:highlight>
                  <a:srgbClr val="F1C232"/>
                </a:highlight>
              </a:rPr>
              <a:t>Mid</a:t>
            </a:r>
            <a:r>
              <a:rPr lang="es-ES" sz="2000"/>
              <a:t> = bounding box on body part and background</a:t>
            </a:r>
            <a:endParaRPr sz="2000"/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s-ES" sz="2000">
                <a:highlight>
                  <a:srgbClr val="CC0000"/>
                </a:highlight>
              </a:rPr>
              <a:t>Bad</a:t>
            </a:r>
            <a:r>
              <a:rPr lang="es-ES" sz="2000"/>
              <a:t>= bounding box not on body part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s-ES" sz="2000"/>
              <a:t>Accuracy:</a:t>
            </a:r>
            <a:r>
              <a:rPr lang="es-ES" sz="2000"/>
              <a:t> Mid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s-ES" sz="2000"/>
              <a:t>Problems:</a:t>
            </a:r>
            <a:r>
              <a:rPr lang="es-ES" sz="2000"/>
              <a:t> Non uniform backgrounds, overexposure</a:t>
            </a:r>
            <a:endParaRPr sz="2000"/>
          </a:p>
          <a:p>
            <a:pPr indent="0" lvl="0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pic>
        <p:nvPicPr>
          <p:cNvPr id="207" name="Google Shape;207;p33"/>
          <p:cNvPicPr preferRelativeResize="0"/>
          <p:nvPr/>
        </p:nvPicPr>
        <p:blipFill rotWithShape="1">
          <a:blip r:embed="rId3">
            <a:alphaModFix/>
          </a:blip>
          <a:srcRect b="0" l="0" r="0" t="9999"/>
          <a:stretch/>
        </p:blipFill>
        <p:spPr>
          <a:xfrm>
            <a:off x="383650" y="3824675"/>
            <a:ext cx="5876476" cy="2608600"/>
          </a:xfrm>
          <a:prstGeom prst="rect">
            <a:avLst/>
          </a:prstGeom>
          <a:noFill/>
          <a:ln cap="flat" cmpd="sng" w="1905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08" name="Google Shape;208;p33"/>
          <p:cNvPicPr preferRelativeResize="0"/>
          <p:nvPr/>
        </p:nvPicPr>
        <p:blipFill rotWithShape="1">
          <a:blip r:embed="rId4">
            <a:alphaModFix/>
          </a:blip>
          <a:srcRect b="10128" l="0" r="0" t="0"/>
          <a:stretch/>
        </p:blipFill>
        <p:spPr>
          <a:xfrm>
            <a:off x="6683025" y="203275"/>
            <a:ext cx="5048176" cy="2923918"/>
          </a:xfrm>
          <a:prstGeom prst="rect">
            <a:avLst/>
          </a:prstGeom>
          <a:noFill/>
          <a:ln cap="flat" cmpd="sng" w="19050">
            <a:solidFill>
              <a:srgbClr val="888888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09" name="Google Shape;209;p33"/>
          <p:cNvPicPr preferRelativeResize="0"/>
          <p:nvPr/>
        </p:nvPicPr>
        <p:blipFill rotWithShape="1">
          <a:blip r:embed="rId5">
            <a:alphaModFix/>
          </a:blip>
          <a:srcRect b="9461" l="0" r="0" t="0"/>
          <a:stretch/>
        </p:blipFill>
        <p:spPr>
          <a:xfrm>
            <a:off x="6813125" y="3487225"/>
            <a:ext cx="5191075" cy="3022850"/>
          </a:xfrm>
          <a:prstGeom prst="rect">
            <a:avLst/>
          </a:prstGeom>
          <a:noFill/>
          <a:ln cap="flat" cmpd="sng" w="1905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10" name="Google Shape;210;p33"/>
          <p:cNvSpPr txBox="1"/>
          <p:nvPr/>
        </p:nvSpPr>
        <p:spPr>
          <a:xfrm>
            <a:off x="10434900" y="2505633"/>
            <a:ext cx="15693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900">
                <a:latin typeface="Advent Pro"/>
                <a:ea typeface="Advent Pro"/>
                <a:cs typeface="Advent Pro"/>
                <a:sym typeface="Advent Pro"/>
              </a:rPr>
              <a:t>Buruli Ulcer</a:t>
            </a:r>
            <a:endParaRPr b="1" sz="1900">
              <a:latin typeface="Advent Pro"/>
              <a:ea typeface="Advent Pro"/>
              <a:cs typeface="Advent Pro"/>
              <a:sym typeface="Advent Pro"/>
            </a:endParaRPr>
          </a:p>
        </p:txBody>
      </p:sp>
      <p:sp>
        <p:nvSpPr>
          <p:cNvPr id="211" name="Google Shape;211;p33"/>
          <p:cNvSpPr txBox="1"/>
          <p:nvPr/>
        </p:nvSpPr>
        <p:spPr>
          <a:xfrm>
            <a:off x="10935000" y="5894475"/>
            <a:ext cx="7962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900">
                <a:latin typeface="Advent Pro"/>
                <a:ea typeface="Advent Pro"/>
                <a:cs typeface="Advent Pro"/>
                <a:sym typeface="Advent Pro"/>
              </a:rPr>
              <a:t>Yaws</a:t>
            </a:r>
            <a:endParaRPr b="1" sz="1900">
              <a:latin typeface="Advent Pro"/>
              <a:ea typeface="Advent Pro"/>
              <a:cs typeface="Advent Pro"/>
              <a:sym typeface="Advent Pro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A8D8D">
                <a:alpha val="45882"/>
              </a:srgbClr>
            </a:gs>
            <a:gs pos="99000">
              <a:srgbClr val="A890FE">
                <a:alpha val="31764"/>
              </a:srgbClr>
            </a:gs>
            <a:gs pos="100000">
              <a:srgbClr val="A890FE">
                <a:alpha val="31764"/>
              </a:srgbClr>
            </a:gs>
          </a:gsLst>
          <a:lin ang="5400012" scaled="0"/>
        </a:gradFill>
      </p:bgPr>
    </p:bg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6" name="Google Shape;216;p34"/>
          <p:cNvGrpSpPr/>
          <p:nvPr/>
        </p:nvGrpSpPr>
        <p:grpSpPr>
          <a:xfrm rot="10159670">
            <a:off x="-3581079" y="-1798996"/>
            <a:ext cx="8450125" cy="5984640"/>
            <a:chOff x="6315214" y="581964"/>
            <a:chExt cx="5730032" cy="6117950"/>
          </a:xfrm>
        </p:grpSpPr>
        <p:sp>
          <p:nvSpPr>
            <p:cNvPr id="217" name="Google Shape;217;p34"/>
            <p:cNvSpPr/>
            <p:nvPr/>
          </p:nvSpPr>
          <p:spPr>
            <a:xfrm rot="649267">
              <a:off x="6770594" y="987168"/>
              <a:ext cx="4819272" cy="5307542"/>
            </a:xfrm>
            <a:custGeom>
              <a:rect b="b" l="l" r="r" t="t"/>
              <a:pathLst>
                <a:path extrusionOk="0" h="4860759" w="4413591">
                  <a:moveTo>
                    <a:pt x="274681" y="2536257"/>
                  </a:moveTo>
                  <a:cubicBezTo>
                    <a:pt x="1525966" y="705853"/>
                    <a:pt x="1868501" y="0"/>
                    <a:pt x="3003443" y="0"/>
                  </a:cubicBezTo>
                  <a:cubicBezTo>
                    <a:pt x="4138385" y="0"/>
                    <a:pt x="4384669" y="1401315"/>
                    <a:pt x="4384669" y="2536257"/>
                  </a:cubicBezTo>
                  <a:cubicBezTo>
                    <a:pt x="4384669" y="3671199"/>
                    <a:pt x="4658150" y="4860759"/>
                    <a:pt x="3523208" y="4860759"/>
                  </a:cubicBezTo>
                  <a:cubicBezTo>
                    <a:pt x="2388266" y="4860759"/>
                    <a:pt x="-976604" y="4366661"/>
                    <a:pt x="274681" y="2536257"/>
                  </a:cubicBezTo>
                  <a:close/>
                </a:path>
              </a:pathLst>
            </a:custGeom>
            <a:gradFill>
              <a:gsLst>
                <a:gs pos="0">
                  <a:srgbClr val="EA8D8D">
                    <a:alpha val="45882"/>
                  </a:srgbClr>
                </a:gs>
                <a:gs pos="99000">
                  <a:srgbClr val="A890FE">
                    <a:alpha val="31764"/>
                  </a:srgbClr>
                </a:gs>
                <a:gs pos="100000">
                  <a:srgbClr val="A890FE">
                    <a:alpha val="31764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218;p34"/>
            <p:cNvSpPr/>
            <p:nvPr/>
          </p:nvSpPr>
          <p:spPr>
            <a:xfrm>
              <a:off x="6903721" y="1061895"/>
              <a:ext cx="4821848" cy="5310379"/>
            </a:xfrm>
            <a:custGeom>
              <a:rect b="b" l="l" r="r" t="t"/>
              <a:pathLst>
                <a:path extrusionOk="0" h="4860759" w="4413591">
                  <a:moveTo>
                    <a:pt x="274681" y="2536257"/>
                  </a:moveTo>
                  <a:cubicBezTo>
                    <a:pt x="1525966" y="705853"/>
                    <a:pt x="1868501" y="0"/>
                    <a:pt x="3003443" y="0"/>
                  </a:cubicBezTo>
                  <a:cubicBezTo>
                    <a:pt x="4138385" y="0"/>
                    <a:pt x="4384669" y="1401315"/>
                    <a:pt x="4384669" y="2536257"/>
                  </a:cubicBezTo>
                  <a:cubicBezTo>
                    <a:pt x="4384669" y="3671199"/>
                    <a:pt x="4658150" y="4860759"/>
                    <a:pt x="3523208" y="4860759"/>
                  </a:cubicBezTo>
                  <a:cubicBezTo>
                    <a:pt x="2388266" y="4860759"/>
                    <a:pt x="-976604" y="4366661"/>
                    <a:pt x="274681" y="2536257"/>
                  </a:cubicBezTo>
                  <a:close/>
                </a:path>
              </a:pathLst>
            </a:custGeom>
            <a:gradFill>
              <a:gsLst>
                <a:gs pos="0">
                  <a:srgbClr val="EA8D8D"/>
                </a:gs>
                <a:gs pos="99000">
                  <a:srgbClr val="A890FE"/>
                </a:gs>
                <a:gs pos="100000">
                  <a:srgbClr val="A890FE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9" name="Google Shape;219;p34"/>
          <p:cNvSpPr txBox="1"/>
          <p:nvPr/>
        </p:nvSpPr>
        <p:spPr>
          <a:xfrm>
            <a:off x="3673726" y="1773947"/>
            <a:ext cx="4844400" cy="183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EA8D8D"/>
              </a:buClr>
              <a:buSzPts val="15355"/>
              <a:buFont typeface="Arial"/>
              <a:buNone/>
            </a:pPr>
            <a:r>
              <a:rPr b="1" lang="es-ES" sz="15355">
                <a:solidFill>
                  <a:srgbClr val="EA8D8D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/>
          </a:p>
        </p:txBody>
      </p:sp>
      <p:sp>
        <p:nvSpPr>
          <p:cNvPr id="220" name="Google Shape;220;p34"/>
          <p:cNvSpPr txBox="1"/>
          <p:nvPr/>
        </p:nvSpPr>
        <p:spPr>
          <a:xfrm>
            <a:off x="1857395" y="3400675"/>
            <a:ext cx="8756400" cy="161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Arial"/>
              <a:buNone/>
            </a:pPr>
            <a:r>
              <a:rPr b="1" lang="es-ES" sz="7200">
                <a:solidFill>
                  <a:schemeClr val="lt1"/>
                </a:solidFill>
              </a:rPr>
              <a:t>Milestone 6</a:t>
            </a:r>
            <a:endParaRPr/>
          </a:p>
        </p:txBody>
      </p:sp>
      <p:sp>
        <p:nvSpPr>
          <p:cNvPr id="221" name="Google Shape;221;p34"/>
          <p:cNvSpPr/>
          <p:nvPr/>
        </p:nvSpPr>
        <p:spPr>
          <a:xfrm rot="-7121694">
            <a:off x="10056966" y="5359909"/>
            <a:ext cx="1194985" cy="1316057"/>
          </a:xfrm>
          <a:custGeom>
            <a:rect b="b" l="l" r="r" t="t"/>
            <a:pathLst>
              <a:path extrusionOk="0" h="4860759" w="4413591">
                <a:moveTo>
                  <a:pt x="274681" y="2536257"/>
                </a:moveTo>
                <a:cubicBezTo>
                  <a:pt x="1525966" y="705853"/>
                  <a:pt x="1868501" y="0"/>
                  <a:pt x="3003443" y="0"/>
                </a:cubicBezTo>
                <a:cubicBezTo>
                  <a:pt x="4138385" y="0"/>
                  <a:pt x="4384669" y="1401315"/>
                  <a:pt x="4384669" y="2536257"/>
                </a:cubicBezTo>
                <a:cubicBezTo>
                  <a:pt x="4384669" y="3671199"/>
                  <a:pt x="4658150" y="4860759"/>
                  <a:pt x="3523208" y="4860759"/>
                </a:cubicBezTo>
                <a:cubicBezTo>
                  <a:pt x="2388266" y="4860759"/>
                  <a:pt x="-976604" y="4366661"/>
                  <a:pt x="274681" y="2536257"/>
                </a:cubicBezTo>
                <a:close/>
              </a:path>
            </a:pathLst>
          </a:custGeom>
          <a:gradFill>
            <a:gsLst>
              <a:gs pos="0">
                <a:srgbClr val="EA8D8D"/>
              </a:gs>
              <a:gs pos="99000">
                <a:srgbClr val="A890FE"/>
              </a:gs>
              <a:gs pos="100000">
                <a:srgbClr val="A890FE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4"/>
          <p:cNvSpPr/>
          <p:nvPr/>
        </p:nvSpPr>
        <p:spPr>
          <a:xfrm rot="-2700000">
            <a:off x="11444249" y="4536744"/>
            <a:ext cx="499341" cy="549932"/>
          </a:xfrm>
          <a:custGeom>
            <a:rect b="b" l="l" r="r" t="t"/>
            <a:pathLst>
              <a:path extrusionOk="0" h="4860759" w="4413591">
                <a:moveTo>
                  <a:pt x="274681" y="2536257"/>
                </a:moveTo>
                <a:cubicBezTo>
                  <a:pt x="1525966" y="705853"/>
                  <a:pt x="1868501" y="0"/>
                  <a:pt x="3003443" y="0"/>
                </a:cubicBezTo>
                <a:cubicBezTo>
                  <a:pt x="4138385" y="0"/>
                  <a:pt x="4384669" y="1401315"/>
                  <a:pt x="4384669" y="2536257"/>
                </a:cubicBezTo>
                <a:cubicBezTo>
                  <a:pt x="4384669" y="3671199"/>
                  <a:pt x="4658150" y="4860759"/>
                  <a:pt x="3523208" y="4860759"/>
                </a:cubicBezTo>
                <a:cubicBezTo>
                  <a:pt x="2388266" y="4860759"/>
                  <a:pt x="-976604" y="4366661"/>
                  <a:pt x="274681" y="2536257"/>
                </a:cubicBezTo>
                <a:close/>
              </a:path>
            </a:pathLst>
          </a:custGeom>
          <a:gradFill>
            <a:gsLst>
              <a:gs pos="0">
                <a:srgbClr val="EA8D8D"/>
              </a:gs>
              <a:gs pos="99000">
                <a:srgbClr val="A890FE"/>
              </a:gs>
              <a:gs pos="100000">
                <a:srgbClr val="A890FE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34"/>
          <p:cNvSpPr/>
          <p:nvPr/>
        </p:nvSpPr>
        <p:spPr>
          <a:xfrm>
            <a:off x="5736689" y="5180124"/>
            <a:ext cx="641223" cy="641223"/>
          </a:xfrm>
          <a:custGeom>
            <a:rect b="b" l="l" r="r" t="t"/>
            <a:pathLst>
              <a:path extrusionOk="0" h="5829300" w="5829300">
                <a:moveTo>
                  <a:pt x="2915002" y="0"/>
                </a:moveTo>
                <a:cubicBezTo>
                  <a:pt x="1304896" y="0"/>
                  <a:pt x="0" y="1304896"/>
                  <a:pt x="0" y="2915002"/>
                </a:cubicBezTo>
                <a:cubicBezTo>
                  <a:pt x="0" y="4525109"/>
                  <a:pt x="1304896" y="5830005"/>
                  <a:pt x="2915002" y="5830005"/>
                </a:cubicBezTo>
                <a:cubicBezTo>
                  <a:pt x="4525109" y="5830005"/>
                  <a:pt x="5830005" y="4525109"/>
                  <a:pt x="5830005" y="2915002"/>
                </a:cubicBezTo>
                <a:cubicBezTo>
                  <a:pt x="5830005" y="1304896"/>
                  <a:pt x="4525109" y="0"/>
                  <a:pt x="2915002" y="0"/>
                </a:cubicBezTo>
                <a:close/>
                <a:moveTo>
                  <a:pt x="2915002" y="5547408"/>
                </a:moveTo>
                <a:cubicBezTo>
                  <a:pt x="1465269" y="5547408"/>
                  <a:pt x="282597" y="4364736"/>
                  <a:pt x="282597" y="2915002"/>
                </a:cubicBezTo>
                <a:cubicBezTo>
                  <a:pt x="282597" y="1465269"/>
                  <a:pt x="1465269" y="282597"/>
                  <a:pt x="2915002" y="282597"/>
                </a:cubicBezTo>
                <a:cubicBezTo>
                  <a:pt x="4364736" y="282597"/>
                  <a:pt x="5547408" y="1465269"/>
                  <a:pt x="5547408" y="2915002"/>
                </a:cubicBezTo>
                <a:cubicBezTo>
                  <a:pt x="5547408" y="4364736"/>
                  <a:pt x="4364736" y="5547408"/>
                  <a:pt x="2915002" y="5547408"/>
                </a:cubicBezTo>
                <a:close/>
                <a:moveTo>
                  <a:pt x="4051754" y="3006852"/>
                </a:moveTo>
                <a:cubicBezTo>
                  <a:pt x="4105447" y="3060544"/>
                  <a:pt x="4105447" y="3151680"/>
                  <a:pt x="4051754" y="3205382"/>
                </a:cubicBezTo>
                <a:lnTo>
                  <a:pt x="3013910" y="4250293"/>
                </a:lnTo>
                <a:cubicBezTo>
                  <a:pt x="3006138" y="4258066"/>
                  <a:pt x="2998365" y="4265838"/>
                  <a:pt x="2991298" y="4265838"/>
                </a:cubicBezTo>
                <a:lnTo>
                  <a:pt x="2983525" y="4273611"/>
                </a:lnTo>
                <a:cubicBezTo>
                  <a:pt x="2975753" y="4273611"/>
                  <a:pt x="2975753" y="4281383"/>
                  <a:pt x="2967981" y="4281383"/>
                </a:cubicBezTo>
                <a:cubicBezTo>
                  <a:pt x="2960208" y="4281383"/>
                  <a:pt x="2960208" y="4281383"/>
                  <a:pt x="2952436" y="4289155"/>
                </a:cubicBezTo>
                <a:cubicBezTo>
                  <a:pt x="2944663" y="4289155"/>
                  <a:pt x="2944663" y="4289155"/>
                  <a:pt x="2936891" y="4289155"/>
                </a:cubicBezTo>
                <a:cubicBezTo>
                  <a:pt x="2929119" y="4289155"/>
                  <a:pt x="2921346" y="4289155"/>
                  <a:pt x="2906516" y="4289155"/>
                </a:cubicBezTo>
                <a:cubicBezTo>
                  <a:pt x="2898743" y="4289155"/>
                  <a:pt x="2890971" y="4289155"/>
                  <a:pt x="2876141" y="4289155"/>
                </a:cubicBezTo>
                <a:cubicBezTo>
                  <a:pt x="2868368" y="4289155"/>
                  <a:pt x="2868368" y="4289155"/>
                  <a:pt x="2860596" y="4289155"/>
                </a:cubicBezTo>
                <a:cubicBezTo>
                  <a:pt x="2852823" y="4289155"/>
                  <a:pt x="2852823" y="4289155"/>
                  <a:pt x="2845051" y="4281383"/>
                </a:cubicBezTo>
                <a:cubicBezTo>
                  <a:pt x="2837279" y="4281383"/>
                  <a:pt x="2837279" y="4273611"/>
                  <a:pt x="2829506" y="4273611"/>
                </a:cubicBezTo>
                <a:cubicBezTo>
                  <a:pt x="2829506" y="4273611"/>
                  <a:pt x="2821734" y="4273611"/>
                  <a:pt x="2821734" y="4265838"/>
                </a:cubicBezTo>
                <a:cubicBezTo>
                  <a:pt x="2813961" y="4258066"/>
                  <a:pt x="2806189" y="4258066"/>
                  <a:pt x="2799121" y="4250293"/>
                </a:cubicBezTo>
                <a:lnTo>
                  <a:pt x="1770478" y="3197600"/>
                </a:lnTo>
                <a:cubicBezTo>
                  <a:pt x="1716786" y="3143907"/>
                  <a:pt x="1716786" y="3052772"/>
                  <a:pt x="1770478" y="2999070"/>
                </a:cubicBezTo>
                <a:cubicBezTo>
                  <a:pt x="1824171" y="2945368"/>
                  <a:pt x="1915306" y="2945378"/>
                  <a:pt x="1969008" y="2999070"/>
                </a:cubicBezTo>
                <a:lnTo>
                  <a:pt x="2777947" y="3808009"/>
                </a:lnTo>
                <a:lnTo>
                  <a:pt x="2777947" y="1571958"/>
                </a:lnTo>
                <a:cubicBezTo>
                  <a:pt x="2777947" y="1495654"/>
                  <a:pt x="2838707" y="1434894"/>
                  <a:pt x="2915012" y="1434894"/>
                </a:cubicBezTo>
                <a:cubicBezTo>
                  <a:pt x="2991317" y="1434894"/>
                  <a:pt x="3052077" y="1495654"/>
                  <a:pt x="3052077" y="1571958"/>
                </a:cubicBezTo>
                <a:lnTo>
                  <a:pt x="3052077" y="3807314"/>
                </a:lnTo>
                <a:lnTo>
                  <a:pt x="3846176" y="3013920"/>
                </a:lnTo>
                <a:cubicBezTo>
                  <a:pt x="3906926" y="2953150"/>
                  <a:pt x="3998767" y="2953150"/>
                  <a:pt x="4051754" y="3006852"/>
                </a:cubicBezTo>
                <a:close/>
              </a:path>
            </a:pathLst>
          </a:custGeom>
          <a:gradFill>
            <a:gsLst>
              <a:gs pos="0">
                <a:srgbClr val="EA8D8D"/>
              </a:gs>
              <a:gs pos="99000">
                <a:srgbClr val="A890FE"/>
              </a:gs>
              <a:gs pos="100000">
                <a:srgbClr val="A890FE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Diseño personalizado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